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6" r:id="rId4"/>
    <p:sldId id="278" r:id="rId5"/>
    <p:sldId id="259" r:id="rId6"/>
    <p:sldId id="260" r:id="rId7"/>
    <p:sldId id="261" r:id="rId8"/>
    <p:sldId id="262" r:id="rId9"/>
    <p:sldId id="264" r:id="rId10"/>
    <p:sldId id="267" r:id="rId11"/>
    <p:sldId id="263" r:id="rId12"/>
    <p:sldId id="265" r:id="rId13"/>
    <p:sldId id="268" r:id="rId14"/>
    <p:sldId id="280" r:id="rId15"/>
    <p:sldId id="269" r:id="rId16"/>
    <p:sldId id="282" r:id="rId17"/>
    <p:sldId id="270" r:id="rId18"/>
    <p:sldId id="271" r:id="rId19"/>
    <p:sldId id="272" r:id="rId20"/>
    <p:sldId id="273" r:id="rId21"/>
    <p:sldId id="274" r:id="rId22"/>
    <p:sldId id="275" r:id="rId23"/>
    <p:sldId id="277" r:id="rId24"/>
    <p:sldId id="283" r:id="rId25"/>
    <p:sldId id="279" r:id="rId26"/>
    <p:sldId id="276" r:id="rId27"/>
    <p:sldId id="28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CFE5B-4302-4396-B772-14D274BDEE91}" type="datetimeFigureOut">
              <a:rPr lang="tr-TR" smtClean="0"/>
              <a:t>12.11.2020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72CA0-857A-4F28-92D3-F89FF3F74AF8}" type="slidenum">
              <a:rPr lang="tr-TR" smtClean="0"/>
              <a:t>‹#›</a:t>
            </a:fld>
            <a:endParaRPr lang="tr-TR"/>
          </a:p>
        </p:txBody>
      </p:sp>
    </p:spTree>
    <p:extLst>
      <p:ext uri="{BB962C8B-B14F-4D97-AF65-F5344CB8AC3E}">
        <p14:creationId xmlns:p14="http://schemas.microsoft.com/office/powerpoint/2010/main" val="135646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B072CA0-857A-4F28-92D3-F89FF3F74AF8}" type="slidenum">
              <a:rPr lang="tr-TR" smtClean="0"/>
              <a:t>16</a:t>
            </a:fld>
            <a:endParaRPr lang="tr-TR"/>
          </a:p>
        </p:txBody>
      </p:sp>
    </p:spTree>
    <p:extLst>
      <p:ext uri="{BB962C8B-B14F-4D97-AF65-F5344CB8AC3E}">
        <p14:creationId xmlns:p14="http://schemas.microsoft.com/office/powerpoint/2010/main" val="1945068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CC2F31-0452-4415-8530-F3411E4AFDF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0010BAE-A0D4-4CB1-8B99-1B08AB943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DE85F23-B0F8-4D7C-AD6F-5A14E8DC5999}"/>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B19403B9-979E-4CD4-8F3E-9CB42153FE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FA9291-CAB8-42CD-907A-D86288B2D04B}"/>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103390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DBAC85-BA1F-4F01-A525-34E3A126AE7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F2B5147-3C79-431C-87AF-7179225F777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97DA62-9372-4439-B81C-7123CCD57AE0}"/>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87F0AA2B-A40A-4231-97AF-CCA02B8905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0AD366-B896-4C58-B9C4-D099D682217B}"/>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126002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86E1F7-75A3-4D77-BA2D-EEEBADD193B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FA8F698-43C4-4F3D-B7F6-ED9CF5DA417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9B8449-8D4D-4C8C-9CB9-8ED36B975E74}"/>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56A7A10D-9F51-4AE2-8939-5120C01A43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54746B-350D-49EE-8790-B2784D23B08C}"/>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185312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1E9FAC-DD1D-4610-AC5C-B040E17B22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4C0F14-A3BB-4FF4-B2E7-91F4D2A8111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C3A671-B502-47EC-80F4-A85C45C5C7A9}"/>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8339C9B6-11C7-4A16-BF4F-DF196927F2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B91423-8DC8-4F79-A16A-F94EBD2F6102}"/>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4896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0D1084-AEDF-426C-9887-F5DAFCD23F1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F6AC2E0-8CA0-4C12-BE28-576E6AC7E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5AF1698-F164-492B-A068-01F230379083}"/>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4D329978-48DE-4937-9313-C29B5E90B3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626226-D73E-4C1E-83CD-5E4124E2CCF6}"/>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343678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949111-2CE4-4AE3-B229-F20F0C7602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B60F49-D006-42A4-8A95-2AE79350ADB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754958-FB02-48BC-9675-A2DB339D126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A09722D-86CD-4A30-AB5A-0DB0995F364C}"/>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6" name="Alt Bilgi Yer Tutucusu 5">
            <a:extLst>
              <a:ext uri="{FF2B5EF4-FFF2-40B4-BE49-F238E27FC236}">
                <a16:creationId xmlns:a16="http://schemas.microsoft.com/office/drawing/2014/main" id="{3DC69434-3084-4956-98D5-F64AC10E1D7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9BD3E3F-45E9-4345-A4D4-0A445967FFA5}"/>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244170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AF5DF-23E0-4B0B-B039-B9E2DBC01F0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450FB37-604A-46DD-B338-2FEB8AC5B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F5C7AC5-EC92-4B29-8274-4CD71F0FD02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928FD96-9E17-4F9F-8C1F-86D75EDA8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9B1D0AA-5BE3-4E88-8E5A-F05B005E5FA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AB8DB66-076A-4DC3-878A-1F9796ED6AC4}"/>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8" name="Alt Bilgi Yer Tutucusu 7">
            <a:extLst>
              <a:ext uri="{FF2B5EF4-FFF2-40B4-BE49-F238E27FC236}">
                <a16:creationId xmlns:a16="http://schemas.microsoft.com/office/drawing/2014/main" id="{4A3C925D-C0A4-4473-BAB2-8A8CC724E16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E02EB3B-BB48-4705-8A7A-30F289CD453A}"/>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115382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5A69F3-5546-414D-8750-B023FAC314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25485F8-5973-414E-897D-7C4E0D55D512}"/>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4" name="Alt Bilgi Yer Tutucusu 3">
            <a:extLst>
              <a:ext uri="{FF2B5EF4-FFF2-40B4-BE49-F238E27FC236}">
                <a16:creationId xmlns:a16="http://schemas.microsoft.com/office/drawing/2014/main" id="{1A33A74E-06BD-40A3-9CB9-B3C6624334B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667C34-2730-4F10-84AF-07169A2F0C05}"/>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349204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7E10248-7126-4079-B2DF-1B0C64B52AD8}"/>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3" name="Alt Bilgi Yer Tutucusu 2">
            <a:extLst>
              <a:ext uri="{FF2B5EF4-FFF2-40B4-BE49-F238E27FC236}">
                <a16:creationId xmlns:a16="http://schemas.microsoft.com/office/drawing/2014/main" id="{79449972-FBFB-4B52-A641-4A6A6BE2F0F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A064F81-8BCB-4E05-B3B3-9AD1DAE3AB55}"/>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400092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B5DBD6-9072-48E8-8599-1336F87178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9A00721-E50F-4806-BB77-9E4C857C8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F3567EA-0FA1-400D-9FA3-C51406954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651B1EF-59F5-425C-8631-02A9BC22C127}"/>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6" name="Alt Bilgi Yer Tutucusu 5">
            <a:extLst>
              <a:ext uri="{FF2B5EF4-FFF2-40B4-BE49-F238E27FC236}">
                <a16:creationId xmlns:a16="http://schemas.microsoft.com/office/drawing/2014/main" id="{34199F6F-F880-4078-8559-D0B65BC765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DF4F1B-B28B-443C-9F85-7742DE0435D3}"/>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232062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AADC6C-2146-44B3-8B17-AB38A44BD14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65C1EF1-32E3-4BD2-B31A-57679E8FB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C127D8-2D20-4337-A700-FCA3A1542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4EDB9D-0D88-4A7D-8963-F1609E0DE6C7}"/>
              </a:ext>
            </a:extLst>
          </p:cNvPr>
          <p:cNvSpPr>
            <a:spLocks noGrp="1"/>
          </p:cNvSpPr>
          <p:nvPr>
            <p:ph type="dt" sz="half" idx="10"/>
          </p:nvPr>
        </p:nvSpPr>
        <p:spPr/>
        <p:txBody>
          <a:bodyPr/>
          <a:lstStyle/>
          <a:p>
            <a:fld id="{C1CF00ED-C2D2-4377-838C-F3B602C991B4}" type="datetimeFigureOut">
              <a:rPr lang="tr-TR" smtClean="0"/>
              <a:t>12.11.2020</a:t>
            </a:fld>
            <a:endParaRPr lang="tr-TR"/>
          </a:p>
        </p:txBody>
      </p:sp>
      <p:sp>
        <p:nvSpPr>
          <p:cNvPr id="6" name="Alt Bilgi Yer Tutucusu 5">
            <a:extLst>
              <a:ext uri="{FF2B5EF4-FFF2-40B4-BE49-F238E27FC236}">
                <a16:creationId xmlns:a16="http://schemas.microsoft.com/office/drawing/2014/main" id="{B0E87B6A-0EB1-40C8-AA8C-93758B04E4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2FF755-68B1-4E48-98ED-8F71CAE78439}"/>
              </a:ext>
            </a:extLst>
          </p:cNvPr>
          <p:cNvSpPr>
            <a:spLocks noGrp="1"/>
          </p:cNvSpPr>
          <p:nvPr>
            <p:ph type="sldNum" sz="quarter" idx="12"/>
          </p:nvPr>
        </p:nvSpPr>
        <p:spPr/>
        <p:txBody>
          <a:bodyPr/>
          <a:lstStyle/>
          <a:p>
            <a:fld id="{F6D90D95-CA81-4C0B-B207-85D402D4B2B3}" type="slidenum">
              <a:rPr lang="tr-TR" smtClean="0"/>
              <a:t>‹#›</a:t>
            </a:fld>
            <a:endParaRPr lang="tr-TR"/>
          </a:p>
        </p:txBody>
      </p:sp>
    </p:spTree>
    <p:extLst>
      <p:ext uri="{BB962C8B-B14F-4D97-AF65-F5344CB8AC3E}">
        <p14:creationId xmlns:p14="http://schemas.microsoft.com/office/powerpoint/2010/main" val="38561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8F80276-0A8B-46F0-97E0-E96EA0EF5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BFFBCE9-C351-4DDC-9528-DC34A412C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E4A52D-DB2A-40B3-9457-A475BBA97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F00ED-C2D2-4377-838C-F3B602C991B4}" type="datetimeFigureOut">
              <a:rPr lang="tr-TR" smtClean="0"/>
              <a:t>12.11.2020</a:t>
            </a:fld>
            <a:endParaRPr lang="tr-TR"/>
          </a:p>
        </p:txBody>
      </p:sp>
      <p:sp>
        <p:nvSpPr>
          <p:cNvPr id="5" name="Alt Bilgi Yer Tutucusu 4">
            <a:extLst>
              <a:ext uri="{FF2B5EF4-FFF2-40B4-BE49-F238E27FC236}">
                <a16:creationId xmlns:a16="http://schemas.microsoft.com/office/drawing/2014/main" id="{4658FDFB-6471-42CB-B801-3BC60B8B6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8EC1E2B-3816-4370-8FB1-66A226A6B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0D95-CA81-4C0B-B207-85D402D4B2B3}" type="slidenum">
              <a:rPr lang="tr-TR" smtClean="0"/>
              <a:t>‹#›</a:t>
            </a:fld>
            <a:endParaRPr lang="tr-TR"/>
          </a:p>
        </p:txBody>
      </p:sp>
    </p:spTree>
    <p:extLst>
      <p:ext uri="{BB962C8B-B14F-4D97-AF65-F5344CB8AC3E}">
        <p14:creationId xmlns:p14="http://schemas.microsoft.com/office/powerpoint/2010/main" val="148192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6A64FBA7-B2E2-4A8C-9403-F45B1DD8F032}"/>
              </a:ext>
            </a:extLst>
          </p:cNvPr>
          <p:cNvPicPr>
            <a:picLocks noChangeAspect="1"/>
          </p:cNvPicPr>
          <p:nvPr/>
        </p:nvPicPr>
        <p:blipFill rotWithShape="1">
          <a:blip r:embed="rId2"/>
          <a:srcRect r="1594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250B30B-5B72-42E5-8C81-8ED9B9ACAB16}"/>
              </a:ext>
            </a:extLst>
          </p:cNvPr>
          <p:cNvSpPr>
            <a:spLocks noGrp="1"/>
          </p:cNvSpPr>
          <p:nvPr>
            <p:ph type="ctrTitle"/>
          </p:nvPr>
        </p:nvSpPr>
        <p:spPr>
          <a:xfrm>
            <a:off x="189312" y="2323475"/>
            <a:ext cx="4688988" cy="3389379"/>
          </a:xfrm>
        </p:spPr>
        <p:txBody>
          <a:bodyPr anchor="b">
            <a:noAutofit/>
          </a:bodyPr>
          <a:lstStyle/>
          <a:p>
            <a:r>
              <a:rPr lang="tr-TR" sz="4800" b="1" dirty="0">
                <a:solidFill>
                  <a:srgbClr val="002060"/>
                </a:solidFill>
              </a:rPr>
              <a:t>ZAMAN </a:t>
            </a:r>
            <a:r>
              <a:rPr lang="tr-TR" sz="4800" b="1" dirty="0" smtClean="0">
                <a:solidFill>
                  <a:srgbClr val="002060"/>
                </a:solidFill>
              </a:rPr>
              <a:t>YÖNETİMİ</a:t>
            </a:r>
            <a:r>
              <a:rPr lang="tr-TR" sz="4000" b="1" dirty="0" smtClean="0">
                <a:solidFill>
                  <a:srgbClr val="002060"/>
                </a:solidFill>
              </a:rPr>
              <a:t/>
            </a:r>
            <a:br>
              <a:rPr lang="tr-TR" sz="4000" b="1" dirty="0" smtClean="0">
                <a:solidFill>
                  <a:srgbClr val="002060"/>
                </a:solidFill>
              </a:rPr>
            </a:br>
            <a:r>
              <a:rPr lang="tr-TR" sz="4000" b="1" dirty="0">
                <a:solidFill>
                  <a:srgbClr val="002060"/>
                </a:solidFill>
              </a:rPr>
              <a:t/>
            </a:r>
            <a:br>
              <a:rPr lang="tr-TR" sz="4000" b="1" dirty="0">
                <a:solidFill>
                  <a:srgbClr val="002060"/>
                </a:solidFill>
              </a:rPr>
            </a:br>
            <a:r>
              <a:rPr lang="tr-TR" sz="4000" b="1" dirty="0" smtClean="0">
                <a:solidFill>
                  <a:srgbClr val="002060"/>
                </a:solidFill>
              </a:rPr>
              <a:t/>
            </a:r>
            <a:br>
              <a:rPr lang="tr-TR" sz="4000" b="1" dirty="0" smtClean="0">
                <a:solidFill>
                  <a:srgbClr val="002060"/>
                </a:solidFill>
              </a:rPr>
            </a:br>
            <a:r>
              <a:rPr lang="tr-TR" sz="4000" b="1" dirty="0" smtClean="0">
                <a:solidFill>
                  <a:srgbClr val="002060"/>
                </a:solidFill>
              </a:rPr>
              <a:t>ERDEMİR ANADOLU LİSESİ REHBERLİK SERVİSİ</a:t>
            </a:r>
            <a:r>
              <a:rPr lang="tr-TR" sz="4000" b="1" dirty="0">
                <a:solidFill>
                  <a:srgbClr val="002060"/>
                </a:solidFill>
              </a:rPr>
              <a:t/>
            </a:r>
            <a:br>
              <a:rPr lang="tr-TR" sz="4000" b="1" dirty="0">
                <a:solidFill>
                  <a:srgbClr val="002060"/>
                </a:solidFill>
              </a:rPr>
            </a:br>
            <a:endParaRPr lang="tr-TR" sz="4000" b="1" dirty="0">
              <a:solidFill>
                <a:srgbClr val="002060"/>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36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15">
            <a:extLst>
              <a:ext uri="{FF2B5EF4-FFF2-40B4-BE49-F238E27FC236}">
                <a16:creationId xmlns:a16="http://schemas.microsoft.com/office/drawing/2014/main"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BFB52A0-48F8-42CF-9F97-A0D0209F4CD5}"/>
              </a:ext>
            </a:extLst>
          </p:cNvPr>
          <p:cNvSpPr>
            <a:spLocks noGrp="1"/>
          </p:cNvSpPr>
          <p:nvPr>
            <p:ph idx="1"/>
          </p:nvPr>
        </p:nvSpPr>
        <p:spPr>
          <a:xfrm>
            <a:off x="897769" y="1909192"/>
            <a:ext cx="4586513" cy="3647709"/>
          </a:xfrm>
        </p:spPr>
        <p:txBody>
          <a:bodyPr>
            <a:normAutofit/>
          </a:bodyPr>
          <a:lstStyle/>
          <a:p>
            <a:pPr>
              <a:lnSpc>
                <a:spcPct val="150000"/>
              </a:lnSpc>
            </a:pPr>
            <a:r>
              <a:rPr lang="tr-TR" sz="2400" b="1" dirty="0">
                <a:solidFill>
                  <a:srgbClr val="FFC000"/>
                </a:solidFill>
              </a:rPr>
              <a:t>Eğer ailenizde siz, eşiniz veya çocuklarınız bu tuzaklara sıklıkla düşüyorsanız zaman yönetimi konusunda dikkatli olmalısınız!!</a:t>
            </a: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Resim 3" descr="bina, açık hava, cadde, yol içeren bir resim&#10;&#10;Açıklama otomatik olarak oluşturuldu">
            <a:extLst>
              <a:ext uri="{FF2B5EF4-FFF2-40B4-BE49-F238E27FC236}">
                <a16:creationId xmlns:a16="http://schemas.microsoft.com/office/drawing/2014/main" id="{9B91D36C-F49E-4AAE-A7E8-581AD78DA8E2}"/>
              </a:ext>
            </a:extLst>
          </p:cNvPr>
          <p:cNvPicPr>
            <a:picLocks noChangeAspect="1"/>
          </p:cNvPicPr>
          <p:nvPr/>
        </p:nvPicPr>
        <p:blipFill rotWithShape="1">
          <a:blip r:embed="rId2"/>
          <a:srcRect l="15200" r="22830"/>
          <a:stretch/>
        </p:blipFill>
        <p:spPr>
          <a:xfrm>
            <a:off x="6525453" y="10"/>
            <a:ext cx="5666547" cy="6857990"/>
          </a:xfrm>
          <a:prstGeom prst="rect">
            <a:avLst/>
          </a:prstGeom>
        </p:spPr>
      </p:pic>
    </p:spTree>
    <p:extLst>
      <p:ext uri="{BB962C8B-B14F-4D97-AF65-F5344CB8AC3E}">
        <p14:creationId xmlns:p14="http://schemas.microsoft.com/office/powerpoint/2010/main" val="366732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23A11C-9CAD-441A-A358-BE00CBDC8E19}"/>
              </a:ext>
            </a:extLst>
          </p:cNvPr>
          <p:cNvSpPr>
            <a:spLocks noGrp="1"/>
          </p:cNvSpPr>
          <p:nvPr>
            <p:ph type="title"/>
          </p:nvPr>
        </p:nvSpPr>
        <p:spPr/>
        <p:txBody>
          <a:bodyPr/>
          <a:lstStyle/>
          <a:p>
            <a:r>
              <a:rPr lang="tr-TR" b="1" dirty="0">
                <a:solidFill>
                  <a:srgbClr val="FFC000"/>
                </a:solidFill>
              </a:rPr>
              <a:t>Zaman Yönetimi Nasıl Yapılır?</a:t>
            </a:r>
          </a:p>
        </p:txBody>
      </p:sp>
      <p:sp>
        <p:nvSpPr>
          <p:cNvPr id="3" name="İçerik Yer Tutucusu 2">
            <a:extLst>
              <a:ext uri="{FF2B5EF4-FFF2-40B4-BE49-F238E27FC236}">
                <a16:creationId xmlns:a16="http://schemas.microsoft.com/office/drawing/2014/main" id="{372D3282-4719-4780-8B49-1288B49D7C37}"/>
              </a:ext>
            </a:extLst>
          </p:cNvPr>
          <p:cNvSpPr>
            <a:spLocks noGrp="1"/>
          </p:cNvSpPr>
          <p:nvPr>
            <p:ph idx="1"/>
          </p:nvPr>
        </p:nvSpPr>
        <p:spPr>
          <a:xfrm>
            <a:off x="943897" y="1690688"/>
            <a:ext cx="10146890" cy="4486275"/>
          </a:xfrm>
        </p:spPr>
        <p:txBody>
          <a:bodyPr>
            <a:normAutofit/>
          </a:bodyPr>
          <a:lstStyle/>
          <a:p>
            <a:pPr marL="0" indent="0" algn="just">
              <a:lnSpc>
                <a:spcPct val="150000"/>
              </a:lnSpc>
              <a:buNone/>
            </a:pPr>
            <a:r>
              <a:rPr lang="tr-TR" sz="2000" dirty="0"/>
              <a:t>1-Zamanınızı nereye harcıyorsunuz bunu belirleyin.(Yemek yapmak, işe gitmek, sinemaya gitmek, telefonla vakit </a:t>
            </a:r>
            <a:r>
              <a:rPr lang="tr-TR" sz="2000" dirty="0" err="1"/>
              <a:t>geçirmek,kitap</a:t>
            </a:r>
            <a:r>
              <a:rPr lang="tr-TR" sz="2000" dirty="0"/>
              <a:t> okumak...vb.)</a:t>
            </a:r>
          </a:p>
          <a:p>
            <a:pPr marL="0" indent="0" algn="just">
              <a:lnSpc>
                <a:spcPct val="150000"/>
              </a:lnSpc>
              <a:buNone/>
            </a:pPr>
            <a:r>
              <a:rPr lang="tr-TR" sz="2000" dirty="0"/>
              <a:t>2-Zamanınızı boşa harcamanıza neden olan tuzakları belirleyin.(</a:t>
            </a:r>
            <a:r>
              <a:rPr lang="tr-TR" sz="2000" dirty="0" err="1"/>
              <a:t>Ertelemecilik</a:t>
            </a:r>
            <a:r>
              <a:rPr lang="tr-TR" sz="2000" dirty="0"/>
              <a:t>, dağınıklık, iletişim eksikliği, kişisel sorunlar...vb.) </a:t>
            </a:r>
            <a:r>
              <a:rPr lang="tr-TR" sz="2000" u="sng" dirty="0"/>
              <a:t>Tuzak sorununu gidermeye çalışın.</a:t>
            </a:r>
          </a:p>
          <a:p>
            <a:pPr marL="0" indent="0" algn="just">
              <a:lnSpc>
                <a:spcPct val="150000"/>
              </a:lnSpc>
              <a:buNone/>
            </a:pPr>
            <a:r>
              <a:rPr lang="tr-TR" sz="2000" dirty="0"/>
              <a:t>3-Kendinizi tanıyın. Yapmanız gereken iş sizin kapasiteniz dışında mı? O işi yapmaya istekli misiniz? Ne kadar sürede yapabilirsiniz? Güçlü ve zayıf yönleriniz neler?...vb.</a:t>
            </a:r>
          </a:p>
          <a:p>
            <a:pPr marL="0" indent="0" algn="just">
              <a:lnSpc>
                <a:spcPct val="150000"/>
              </a:lnSpc>
              <a:buNone/>
            </a:pPr>
            <a:r>
              <a:rPr lang="tr-TR" sz="2000" dirty="0"/>
              <a:t>4-Önceliklerinizi belirleyin. Her zaman zorunlu olan işleri tamamlamaya çalışın.</a:t>
            </a:r>
          </a:p>
          <a:p>
            <a:pPr marL="0" indent="0" algn="just">
              <a:lnSpc>
                <a:spcPct val="150000"/>
              </a:lnSpc>
              <a:buNone/>
            </a:pPr>
            <a:r>
              <a:rPr lang="tr-TR" sz="2000" dirty="0"/>
              <a:t>5-Belirli bir plan dahilinde işlerinizi takip edin.</a:t>
            </a:r>
          </a:p>
        </p:txBody>
      </p:sp>
    </p:spTree>
    <p:extLst>
      <p:ext uri="{BB962C8B-B14F-4D97-AF65-F5344CB8AC3E}">
        <p14:creationId xmlns:p14="http://schemas.microsoft.com/office/powerpoint/2010/main" val="160457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70E4766-ED53-4062-B42E-671A0F5645BB}"/>
              </a:ext>
            </a:extLst>
          </p:cNvPr>
          <p:cNvSpPr>
            <a:spLocks noGrp="1"/>
          </p:cNvSpPr>
          <p:nvPr>
            <p:ph idx="1"/>
          </p:nvPr>
        </p:nvSpPr>
        <p:spPr>
          <a:xfrm>
            <a:off x="838200" y="914400"/>
            <a:ext cx="10515600" cy="5262563"/>
          </a:xfrm>
        </p:spPr>
        <p:txBody>
          <a:bodyPr>
            <a:normAutofit/>
          </a:bodyPr>
          <a:lstStyle/>
          <a:p>
            <a:pPr marL="0" indent="0" algn="just">
              <a:lnSpc>
                <a:spcPct val="150000"/>
              </a:lnSpc>
              <a:buNone/>
            </a:pPr>
            <a:r>
              <a:rPr lang="tr-TR" sz="2000" dirty="0"/>
              <a:t>*Haftalık bir program ile sizin veya çocuğunuzun zaman yönetimini takip edebilirsiniz.</a:t>
            </a:r>
          </a:p>
          <a:p>
            <a:pPr marL="0" indent="0" algn="just">
              <a:lnSpc>
                <a:spcPct val="150000"/>
              </a:lnSpc>
              <a:buNone/>
            </a:pPr>
            <a:r>
              <a:rPr lang="tr-TR" sz="2000" dirty="0"/>
              <a:t>*</a:t>
            </a:r>
            <a:r>
              <a:rPr lang="tr-TR" sz="2000" u="sng" dirty="0"/>
              <a:t>Uzun süreler yerine kısa zaman aralıklarıyla çalışın. </a:t>
            </a:r>
            <a:r>
              <a:rPr lang="tr-TR" sz="2000" dirty="0"/>
              <a:t>Özellikle çocuklarınızın sorumluluklarını yerine getirmesini istiyorsanız bunu göz önünde bulundurun. </a:t>
            </a:r>
          </a:p>
          <a:p>
            <a:pPr marL="0" indent="0" algn="ctr">
              <a:lnSpc>
                <a:spcPct val="150000"/>
              </a:lnSpc>
              <a:buNone/>
            </a:pPr>
            <a:r>
              <a:rPr lang="tr-TR" sz="2000" b="1" dirty="0"/>
              <a:t>«Çocuğunuza </a:t>
            </a:r>
            <a:r>
              <a:rPr lang="tr-TR" sz="2000" b="1" dirty="0" err="1"/>
              <a:t>Pomodoro</a:t>
            </a:r>
            <a:r>
              <a:rPr lang="tr-TR" sz="2000" b="1" dirty="0"/>
              <a:t> </a:t>
            </a:r>
            <a:r>
              <a:rPr lang="tr-TR" sz="2000" b="1" dirty="0" err="1"/>
              <a:t>Tekniği’ni</a:t>
            </a:r>
            <a:r>
              <a:rPr lang="tr-TR" sz="2000" b="1" dirty="0"/>
              <a:t> önerin.»</a:t>
            </a:r>
          </a:p>
        </p:txBody>
      </p:sp>
      <p:sp>
        <p:nvSpPr>
          <p:cNvPr id="4" name="Ok: Aşağı 3">
            <a:extLst>
              <a:ext uri="{FF2B5EF4-FFF2-40B4-BE49-F238E27FC236}">
                <a16:creationId xmlns:a16="http://schemas.microsoft.com/office/drawing/2014/main" id="{A7EAB0AF-6C60-4A86-914F-B5109082EE2B}"/>
              </a:ext>
            </a:extLst>
          </p:cNvPr>
          <p:cNvSpPr/>
          <p:nvPr/>
        </p:nvSpPr>
        <p:spPr>
          <a:xfrm>
            <a:off x="5761703" y="3429000"/>
            <a:ext cx="668594" cy="192712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1441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1742174-DE20-4495-A5D8-1FC1458B5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0677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B34F5AD2-EDBD-4BBD-A55C-EAFFD0C7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318" y="0"/>
            <a:ext cx="812211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17EC72D-C4F6-4CFB-A7A2-E38585F73876}"/>
              </a:ext>
            </a:extLst>
          </p:cNvPr>
          <p:cNvSpPr>
            <a:spLocks noGrp="1"/>
          </p:cNvSpPr>
          <p:nvPr>
            <p:ph type="title"/>
          </p:nvPr>
        </p:nvSpPr>
        <p:spPr>
          <a:xfrm>
            <a:off x="4654228" y="1128330"/>
            <a:ext cx="6782632" cy="1051753"/>
          </a:xfrm>
        </p:spPr>
        <p:txBody>
          <a:bodyPr anchor="t">
            <a:normAutofit/>
          </a:bodyPr>
          <a:lstStyle/>
          <a:p>
            <a:r>
              <a:rPr lang="tr-TR" sz="3600" b="1" dirty="0" err="1">
                <a:solidFill>
                  <a:srgbClr val="FFC000"/>
                </a:solidFill>
                <a:latin typeface="Times New Roman" panose="02020603050405020304" pitchFamily="18" charset="0"/>
                <a:cs typeface="Times New Roman" panose="02020603050405020304" pitchFamily="18" charset="0"/>
              </a:rPr>
              <a:t>Pomodoro</a:t>
            </a:r>
            <a:r>
              <a:rPr lang="tr-TR" sz="3600" b="1" dirty="0">
                <a:solidFill>
                  <a:srgbClr val="FFC000"/>
                </a:solidFill>
                <a:latin typeface="Times New Roman" panose="02020603050405020304" pitchFamily="18" charset="0"/>
                <a:cs typeface="Times New Roman" panose="02020603050405020304" pitchFamily="18" charset="0"/>
              </a:rPr>
              <a:t> Tekniği Nedir?</a:t>
            </a:r>
          </a:p>
        </p:txBody>
      </p:sp>
      <p:pic>
        <p:nvPicPr>
          <p:cNvPr id="4" name="Resim 3" descr="saat, nesne, adam içeren bir resim&#10;&#10;Açıklama otomatik olarak oluşturuldu">
            <a:extLst>
              <a:ext uri="{FF2B5EF4-FFF2-40B4-BE49-F238E27FC236}">
                <a16:creationId xmlns:a16="http://schemas.microsoft.com/office/drawing/2014/main" id="{5AFE9CED-2000-4ABF-96C6-C07EF8DF47D0}"/>
              </a:ext>
            </a:extLst>
          </p:cNvPr>
          <p:cNvPicPr>
            <a:picLocks noChangeAspect="1"/>
          </p:cNvPicPr>
          <p:nvPr/>
        </p:nvPicPr>
        <p:blipFill rotWithShape="1">
          <a:blip r:embed="rId2"/>
          <a:srcRect l="1512" r="888" b="1"/>
          <a:stretch/>
        </p:blipFill>
        <p:spPr>
          <a:xfrm>
            <a:off x="1158960" y="637762"/>
            <a:ext cx="2898358" cy="5576770"/>
          </a:xfrm>
          <a:prstGeom prst="rect">
            <a:avLst/>
          </a:prstGeom>
        </p:spPr>
      </p:pic>
      <p:sp>
        <p:nvSpPr>
          <p:cNvPr id="13" name="Rectangle 12">
            <a:extLst>
              <a:ext uri="{FF2B5EF4-FFF2-40B4-BE49-F238E27FC236}">
                <a16:creationId xmlns:a16="http://schemas.microsoft.com/office/drawing/2014/main" id="{450D3AD2-FA80-415F-A9CE-54D884561C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7" y="238276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BCBB25-8636-4B7C-A528-21D1E80D4B29}"/>
              </a:ext>
            </a:extLst>
          </p:cNvPr>
          <p:cNvSpPr>
            <a:spLocks noGrp="1"/>
          </p:cNvSpPr>
          <p:nvPr>
            <p:ph idx="1"/>
          </p:nvPr>
        </p:nvSpPr>
        <p:spPr>
          <a:xfrm>
            <a:off x="4572000" y="2005695"/>
            <a:ext cx="6343053" cy="3831766"/>
          </a:xfrm>
        </p:spPr>
        <p:txBody>
          <a:bodyPr>
            <a:noAutofit/>
          </a:bodyPr>
          <a:lstStyle/>
          <a:p>
            <a:pPr marL="0" indent="0" algn="just">
              <a:lnSpc>
                <a:spcPct val="150000"/>
              </a:lnSpc>
              <a:buNone/>
            </a:pPr>
            <a:r>
              <a:rPr lang="tr-TR" sz="1600" dirty="0">
                <a:latin typeface="Times New Roman" panose="02020603050405020304" pitchFamily="18" charset="0"/>
                <a:cs typeface="Times New Roman" panose="02020603050405020304" pitchFamily="18" charset="0"/>
              </a:rPr>
              <a:t>Bu teknik kısa süreli çalışma ve bu çalışmayı takip eden kısa süreli molalardan oluşur. Amaç yorulmadan verimli ders çalışmaktır. </a:t>
            </a:r>
          </a:p>
          <a:p>
            <a:pPr marL="0" indent="0" algn="just">
              <a:lnSpc>
                <a:spcPct val="150000"/>
              </a:lnSpc>
              <a:buNone/>
            </a:pPr>
            <a:r>
              <a:rPr lang="tr-TR" sz="1600" dirty="0">
                <a:latin typeface="Times New Roman" panose="02020603050405020304" pitchFamily="18" charset="0"/>
                <a:cs typeface="Times New Roman" panose="02020603050405020304" pitchFamily="18" charset="0"/>
              </a:rPr>
              <a:t>Bu teknikte 25 dakika ders çalışılır ve ardından 5 dakika mola verilir. </a:t>
            </a:r>
          </a:p>
          <a:p>
            <a:pPr marL="0" indent="0" algn="just">
              <a:lnSpc>
                <a:spcPct val="150000"/>
              </a:lnSpc>
              <a:buNone/>
            </a:pPr>
            <a:r>
              <a:rPr lang="tr-TR" sz="1600" dirty="0">
                <a:latin typeface="Times New Roman" panose="02020603050405020304" pitchFamily="18" charset="0"/>
                <a:cs typeface="Times New Roman" panose="02020603050405020304" pitchFamily="18" charset="0"/>
              </a:rPr>
              <a:t>İşte bu 25 dakikalık çalışma ve 5 dakikalık molanın toplamına biz 1 </a:t>
            </a:r>
            <a:r>
              <a:rPr lang="tr-TR" sz="1600" dirty="0" err="1">
                <a:latin typeface="Times New Roman" panose="02020603050405020304" pitchFamily="18" charset="0"/>
                <a:cs typeface="Times New Roman" panose="02020603050405020304" pitchFamily="18" charset="0"/>
              </a:rPr>
              <a:t>pomodoro</a:t>
            </a:r>
            <a:r>
              <a:rPr lang="tr-TR" sz="1600" dirty="0">
                <a:latin typeface="Times New Roman" panose="02020603050405020304" pitchFamily="18" charset="0"/>
                <a:cs typeface="Times New Roman" panose="02020603050405020304" pitchFamily="18" charset="0"/>
              </a:rPr>
              <a:t> diyoruz.</a:t>
            </a:r>
          </a:p>
          <a:p>
            <a:pPr marL="0" indent="0" algn="just">
              <a:lnSpc>
                <a:spcPct val="150000"/>
              </a:lnSpc>
              <a:buNone/>
            </a:pPr>
            <a:r>
              <a:rPr lang="tr-TR" sz="1600" b="1" dirty="0">
                <a:latin typeface="Times New Roman" panose="02020603050405020304" pitchFamily="18" charset="0"/>
                <a:cs typeface="Times New Roman" panose="02020603050405020304" pitchFamily="18" charset="0"/>
              </a:rPr>
              <a:t> (25 dk. ders + 5 </a:t>
            </a:r>
            <a:r>
              <a:rPr lang="tr-TR" sz="1600" b="1" dirty="0" err="1">
                <a:latin typeface="Times New Roman" panose="02020603050405020304" pitchFamily="18" charset="0"/>
                <a:cs typeface="Times New Roman" panose="02020603050405020304" pitchFamily="18" charset="0"/>
              </a:rPr>
              <a:t>dk</a:t>
            </a:r>
            <a:r>
              <a:rPr lang="tr-TR" sz="1600" b="1" dirty="0">
                <a:latin typeface="Times New Roman" panose="02020603050405020304" pitchFamily="18" charset="0"/>
                <a:cs typeface="Times New Roman" panose="02020603050405020304" pitchFamily="18" charset="0"/>
              </a:rPr>
              <a:t> mola = 1 </a:t>
            </a:r>
            <a:r>
              <a:rPr lang="tr-TR" sz="1600" b="1" dirty="0" err="1">
                <a:latin typeface="Times New Roman" panose="02020603050405020304" pitchFamily="18" charset="0"/>
                <a:cs typeface="Times New Roman" panose="02020603050405020304" pitchFamily="18" charset="0"/>
              </a:rPr>
              <a:t>pomodoro</a:t>
            </a:r>
            <a:r>
              <a:rPr lang="tr-TR" sz="1600" b="1" dirty="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marL="0" indent="0" algn="just">
              <a:lnSpc>
                <a:spcPct val="150000"/>
              </a:lnSpc>
              <a:buNone/>
            </a:pPr>
            <a:r>
              <a:rPr lang="tr-TR" sz="1600" dirty="0">
                <a:latin typeface="Times New Roman" panose="02020603050405020304" pitchFamily="18" charset="0"/>
                <a:cs typeface="Times New Roman" panose="02020603050405020304" pitchFamily="18" charset="0"/>
              </a:rPr>
              <a:t>Bu teknikte 4 </a:t>
            </a:r>
            <a:r>
              <a:rPr lang="tr-TR" sz="1600" dirty="0" err="1">
                <a:latin typeface="Times New Roman" panose="02020603050405020304" pitchFamily="18" charset="0"/>
                <a:cs typeface="Times New Roman" panose="02020603050405020304" pitchFamily="18" charset="0"/>
              </a:rPr>
              <a:t>pomodoro</a:t>
            </a:r>
            <a:r>
              <a:rPr lang="tr-TR" sz="1600" dirty="0">
                <a:latin typeface="Times New Roman" panose="02020603050405020304" pitchFamily="18" charset="0"/>
                <a:cs typeface="Times New Roman" panose="02020603050405020304" pitchFamily="18" charset="0"/>
              </a:rPr>
              <a:t> tamamlandığında 15 ila 30 dakikalık uzun molalar verilir. </a:t>
            </a:r>
          </a:p>
          <a:p>
            <a:pPr marL="0" indent="0" algn="just">
              <a:lnSpc>
                <a:spcPct val="150000"/>
              </a:lnSpc>
              <a:buNone/>
            </a:pPr>
            <a:r>
              <a:rPr lang="tr-TR" sz="1600" b="1" dirty="0">
                <a:latin typeface="Times New Roman" panose="02020603050405020304" pitchFamily="18" charset="0"/>
                <a:cs typeface="Times New Roman" panose="02020603050405020304" pitchFamily="18" charset="0"/>
              </a:rPr>
              <a:t>(30 </a:t>
            </a:r>
            <a:r>
              <a:rPr lang="tr-TR" sz="1600" b="1" dirty="0" err="1">
                <a:latin typeface="Times New Roman" panose="02020603050405020304" pitchFamily="18" charset="0"/>
                <a:cs typeface="Times New Roman" panose="02020603050405020304" pitchFamily="18" charset="0"/>
              </a:rPr>
              <a:t>dk</a:t>
            </a:r>
            <a:r>
              <a:rPr lang="tr-TR" sz="1600" b="1" dirty="0">
                <a:latin typeface="Times New Roman" panose="02020603050405020304" pitchFamily="18" charset="0"/>
                <a:cs typeface="Times New Roman" panose="02020603050405020304" pitchFamily="18" charset="0"/>
              </a:rPr>
              <a:t> x 4 = 120 </a:t>
            </a:r>
            <a:r>
              <a:rPr lang="tr-TR" sz="1600" b="1" dirty="0" err="1">
                <a:latin typeface="Times New Roman" panose="02020603050405020304" pitchFamily="18" charset="0"/>
                <a:cs typeface="Times New Roman" panose="02020603050405020304" pitchFamily="18" charset="0"/>
              </a:rPr>
              <a:t>dk</a:t>
            </a:r>
            <a:r>
              <a:rPr lang="tr-TR" sz="1600" b="1" dirty="0">
                <a:latin typeface="Times New Roman" panose="02020603050405020304" pitchFamily="18" charset="0"/>
                <a:cs typeface="Times New Roman" panose="02020603050405020304" pitchFamily="18" charset="0"/>
              </a:rPr>
              <a:t> bir 30 </a:t>
            </a:r>
            <a:r>
              <a:rPr lang="tr-TR" sz="1600" b="1" dirty="0" err="1">
                <a:latin typeface="Times New Roman" panose="02020603050405020304" pitchFamily="18" charset="0"/>
                <a:cs typeface="Times New Roman" panose="02020603050405020304" pitchFamily="18" charset="0"/>
              </a:rPr>
              <a:t>dk</a:t>
            </a:r>
            <a:r>
              <a:rPr lang="tr-TR" sz="1600" b="1" dirty="0">
                <a:latin typeface="Times New Roman" panose="02020603050405020304" pitchFamily="18" charset="0"/>
                <a:cs typeface="Times New Roman" panose="02020603050405020304" pitchFamily="18" charset="0"/>
              </a:rPr>
              <a:t> mola)</a:t>
            </a:r>
          </a:p>
        </p:txBody>
      </p:sp>
    </p:spTree>
    <p:extLst>
      <p:ext uri="{BB962C8B-B14F-4D97-AF65-F5344CB8AC3E}">
        <p14:creationId xmlns:p14="http://schemas.microsoft.com/office/powerpoint/2010/main" val="37104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CAE4AE-A9DF-45AF-9A9C-1712BC6341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C272060-BC98-4C91-A58F-4DFEC566CF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BA2DCB9-0DC0-4109-B2A2-56896E35E66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4A33555-1142-4AD7-8084-1A99422A11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C6E4081-1A88-453E-8CCF-B97B0CE20D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B7E0935-6EE8-4C61-AED5-09B9A2A99A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EB962BD6-C878-48FF-A75E-DCC7BDA3C3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BF3786-BDE1-4FE5-9967-F6B6131A2C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969707A-C75E-4F7F-A5C2-2991C654755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E293989-8389-48CD-85D3-CAEFD5E9637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DCF1E8B-9247-45E2-8641-90DA9F7D52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8DF418F-91AD-4E55-AF3B-F28FF45961B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DBF35BD-D1DA-49B1-AE30-289189DACD5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9198BEC-A3B6-4562-AB0F-3E7760026C4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9AB30D45-77AB-4323-83A2-1A637D07D54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D1AD137E-7B63-434C-9D0D-5A64BB49685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32BE2D-36DC-4BD0-952E-8FE32A70DB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930295E0-AD01-4DB0-9829-AD91BED608F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29807E74-6BFD-4EA7-B3F3-92C0728A7D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C9EDBF49-4B87-4B6F-BEE6-DDC4A63CE6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7738C468-1405-4ED9-8392-F93FA995EE0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F16402CF-F511-450A-8584-8C8A5B7E9D9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5E5B49A-CFC2-4019-9BA6-528095F788C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E972DE0D-2E53-4159-ABD3-C601524262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9ADC4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77664DE1-AF6B-4EC7-A282-50FA3150F659}"/>
              </a:ext>
            </a:extLst>
          </p:cNvPr>
          <p:cNvPicPr>
            <a:picLocks noChangeAspect="1"/>
          </p:cNvPicPr>
          <p:nvPr/>
        </p:nvPicPr>
        <p:blipFill rotWithShape="1">
          <a:blip r:embed="rId2"/>
          <a:srcRect l="8253" r="-2" b="-2"/>
          <a:stretch/>
        </p:blipFill>
        <p:spPr>
          <a:xfrm>
            <a:off x="972115" y="960214"/>
            <a:ext cx="5641848" cy="4919472"/>
          </a:xfrm>
          <a:prstGeom prst="rect">
            <a:avLst/>
          </a:prstGeom>
          <a:ln w="12700">
            <a:noFill/>
          </a:ln>
        </p:spPr>
      </p:pic>
      <p:sp>
        <p:nvSpPr>
          <p:cNvPr id="3" name="İçerik Yer Tutucusu 2">
            <a:extLst>
              <a:ext uri="{FF2B5EF4-FFF2-40B4-BE49-F238E27FC236}">
                <a16:creationId xmlns:a16="http://schemas.microsoft.com/office/drawing/2014/main" id="{99E353B0-9117-4E3B-A417-EDAC899E672F}"/>
              </a:ext>
            </a:extLst>
          </p:cNvPr>
          <p:cNvSpPr>
            <a:spLocks noGrp="1"/>
          </p:cNvSpPr>
          <p:nvPr>
            <p:ph idx="1"/>
          </p:nvPr>
        </p:nvSpPr>
        <p:spPr>
          <a:xfrm>
            <a:off x="7064375" y="920750"/>
            <a:ext cx="4737102" cy="5095876"/>
          </a:xfrm>
        </p:spPr>
        <p:txBody>
          <a:bodyPr anchor="ctr">
            <a:normAutofit/>
          </a:bodyPr>
          <a:lstStyle/>
          <a:p>
            <a:pPr>
              <a:lnSpc>
                <a:spcPct val="150000"/>
              </a:lnSpc>
              <a:buClr>
                <a:srgbClr val="9ADC4B"/>
              </a:buClr>
            </a:pPr>
            <a:r>
              <a:rPr lang="tr-TR" sz="2000" b="1" dirty="0" err="1">
                <a:solidFill>
                  <a:srgbClr val="C00000"/>
                </a:solidFill>
              </a:rPr>
              <a:t>Pomodoro</a:t>
            </a:r>
            <a:r>
              <a:rPr lang="tr-TR" sz="2000" b="1" dirty="0">
                <a:solidFill>
                  <a:srgbClr val="C00000"/>
                </a:solidFill>
              </a:rPr>
              <a:t> Tekniğinde önemli olan nokta: </a:t>
            </a:r>
            <a:r>
              <a:rPr lang="tr-TR" sz="2000" dirty="0"/>
              <a:t>25 dakikalık seanslar boyunca hiçbir şekilde dikkatin dağılmamasını sağlamaktır.</a:t>
            </a:r>
          </a:p>
        </p:txBody>
      </p:sp>
    </p:spTree>
    <p:extLst>
      <p:ext uri="{BB962C8B-B14F-4D97-AF65-F5344CB8AC3E}">
        <p14:creationId xmlns:p14="http://schemas.microsoft.com/office/powerpoint/2010/main" val="133661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Resim 7" descr="nesne, saat, tablo, adam içeren bir resim&#10;&#10;Açıklama otomatik olarak oluşturuldu">
            <a:extLst>
              <a:ext uri="{FF2B5EF4-FFF2-40B4-BE49-F238E27FC236}">
                <a16:creationId xmlns:a16="http://schemas.microsoft.com/office/drawing/2014/main" id="{8050A5AB-6DE8-4072-86DA-F07851362BC5}"/>
              </a:ext>
            </a:extLst>
          </p:cNvPr>
          <p:cNvPicPr>
            <a:picLocks noChangeAspect="1"/>
          </p:cNvPicPr>
          <p:nvPr/>
        </p:nvPicPr>
        <p:blipFill rotWithShape="1">
          <a:blip r:embed="rId2"/>
          <a:srcRect l="17993" r="37756"/>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5" name="Arc 14">
            <a:extLst>
              <a:ext uri="{FF2B5EF4-FFF2-40B4-BE49-F238E27FC236}">
                <a16:creationId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5BDE9924-980B-4E9E-8DBB-669D46621E18}"/>
              </a:ext>
            </a:extLst>
          </p:cNvPr>
          <p:cNvSpPr>
            <a:spLocks noGrp="1"/>
          </p:cNvSpPr>
          <p:nvPr>
            <p:ph idx="1"/>
          </p:nvPr>
        </p:nvSpPr>
        <p:spPr>
          <a:xfrm>
            <a:off x="5827048" y="1868487"/>
            <a:ext cx="5721484" cy="4351338"/>
          </a:xfrm>
        </p:spPr>
        <p:txBody>
          <a:bodyPr>
            <a:normAutofit fontScale="85000" lnSpcReduction="10000"/>
          </a:bodyPr>
          <a:lstStyle/>
          <a:p>
            <a:pPr marL="0" indent="0" algn="just">
              <a:lnSpc>
                <a:spcPct val="150000"/>
              </a:lnSpc>
              <a:buNone/>
            </a:pPr>
            <a:r>
              <a:rPr lang="tr-TR" sz="2400" dirty="0"/>
              <a:t>*Hayır demeyin öğrenin.</a:t>
            </a:r>
          </a:p>
          <a:p>
            <a:pPr marL="0" indent="0" algn="just">
              <a:lnSpc>
                <a:spcPct val="150000"/>
              </a:lnSpc>
              <a:buNone/>
            </a:pPr>
            <a:r>
              <a:rPr lang="tr-TR" sz="2400" dirty="0"/>
              <a:t>*İşinizi tamamlamaya çalışırken telefon ile meşgul olmayın.</a:t>
            </a:r>
          </a:p>
          <a:p>
            <a:pPr marL="0" indent="0" algn="just">
              <a:lnSpc>
                <a:spcPct val="150000"/>
              </a:lnSpc>
              <a:buNone/>
            </a:pPr>
            <a:r>
              <a:rPr lang="tr-TR" sz="2400" dirty="0"/>
              <a:t>-Özellikle çocuklarınızın ders çalışma esnasında telefon ile vakit geçirmemesine dikkat edin.</a:t>
            </a:r>
          </a:p>
          <a:p>
            <a:pPr marL="0" indent="0" algn="just">
              <a:lnSpc>
                <a:spcPct val="150000"/>
              </a:lnSpc>
              <a:buNone/>
            </a:pPr>
            <a:r>
              <a:rPr lang="tr-TR" sz="2400" dirty="0"/>
              <a:t>*Kendinize zaman ayırın. Özellikle uyku ve beslenme enerjinizi verimli kullanabilmeniz için çok önemli. Dinlendiğiniz küçük zaman aralıklarında kendinizi daha iyi hissettiğinizi göreceksiniz.</a:t>
            </a:r>
          </a:p>
        </p:txBody>
      </p:sp>
    </p:spTree>
    <p:extLst>
      <p:ext uri="{BB962C8B-B14F-4D97-AF65-F5344CB8AC3E}">
        <p14:creationId xmlns:p14="http://schemas.microsoft.com/office/powerpoint/2010/main" val="767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34FA5-8982-4F73-B1C8-2B54232F334B}"/>
              </a:ext>
            </a:extLst>
          </p:cNvPr>
          <p:cNvSpPr>
            <a:spLocks noGrp="1"/>
          </p:cNvSpPr>
          <p:nvPr>
            <p:ph type="title"/>
          </p:nvPr>
        </p:nvSpPr>
        <p:spPr>
          <a:xfrm>
            <a:off x="481013" y="3752849"/>
            <a:ext cx="4110652" cy="2452687"/>
          </a:xfrm>
        </p:spPr>
        <p:txBody>
          <a:bodyPr anchor="ctr">
            <a:normAutofit/>
          </a:bodyPr>
          <a:lstStyle/>
          <a:p>
            <a:r>
              <a:rPr lang="tr-TR" sz="3600" b="1" dirty="0">
                <a:solidFill>
                  <a:srgbClr val="FFC000"/>
                </a:solidFill>
              </a:rPr>
              <a:t>Zaman Planlaması</a:t>
            </a:r>
            <a:br>
              <a:rPr lang="tr-TR" sz="3600" b="1" dirty="0">
                <a:solidFill>
                  <a:srgbClr val="FFC000"/>
                </a:solidFill>
              </a:rPr>
            </a:br>
            <a:r>
              <a:rPr lang="tr-TR" sz="3600" b="1" dirty="0">
                <a:solidFill>
                  <a:srgbClr val="FFC000"/>
                </a:solidFill>
              </a:rPr>
              <a:t>Yapın.</a:t>
            </a:r>
          </a:p>
        </p:txBody>
      </p:sp>
      <p:pic>
        <p:nvPicPr>
          <p:cNvPr id="4" name="Resim 3" descr="nesne, adam, saat içeren bir resim&#10;&#10;Açıklama otomatik olarak oluşturuldu">
            <a:extLst>
              <a:ext uri="{FF2B5EF4-FFF2-40B4-BE49-F238E27FC236}">
                <a16:creationId xmlns:a16="http://schemas.microsoft.com/office/drawing/2014/main" id="{AEE91E49-D1BF-4F9E-9FB3-208F9563A6A4}"/>
              </a:ext>
            </a:extLst>
          </p:cNvPr>
          <p:cNvPicPr>
            <a:picLocks noChangeAspect="1"/>
          </p:cNvPicPr>
          <p:nvPr/>
        </p:nvPicPr>
        <p:blipFill rotWithShape="1">
          <a:blip r:embed="rId3"/>
          <a:srcRect b="243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3D65C9BD-773C-4950-9956-A2CFFA928E11}"/>
              </a:ext>
            </a:extLst>
          </p:cNvPr>
          <p:cNvSpPr>
            <a:spLocks noGrp="1"/>
          </p:cNvSpPr>
          <p:nvPr>
            <p:ph idx="1"/>
          </p:nvPr>
        </p:nvSpPr>
        <p:spPr>
          <a:xfrm>
            <a:off x="5122606" y="3952568"/>
            <a:ext cx="6586789" cy="2252969"/>
          </a:xfrm>
        </p:spPr>
        <p:txBody>
          <a:bodyPr anchor="ctr">
            <a:noAutofit/>
          </a:bodyPr>
          <a:lstStyle/>
          <a:p>
            <a:pPr marL="0" indent="0">
              <a:buNone/>
            </a:pPr>
            <a:r>
              <a:rPr lang="tr-TR" sz="2400" dirty="0"/>
              <a:t>Zamanın %100’ünü planlamak mümkün mü?</a:t>
            </a:r>
          </a:p>
          <a:p>
            <a:pPr marL="0" indent="0">
              <a:buNone/>
            </a:pPr>
            <a:r>
              <a:rPr lang="tr-TR" sz="2400" dirty="0"/>
              <a:t>Plansız, aniden çıkan işler? </a:t>
            </a:r>
          </a:p>
          <a:p>
            <a:pPr marL="0" indent="0">
              <a:buNone/>
            </a:pPr>
            <a:r>
              <a:rPr lang="tr-TR" sz="2400" dirty="0"/>
              <a:t>Zamanın % kaçını planlamalıyız?</a:t>
            </a:r>
          </a:p>
          <a:p>
            <a:pPr marL="0" indent="0">
              <a:buNone/>
            </a:pPr>
            <a:r>
              <a:rPr lang="tr-TR" sz="2400" dirty="0"/>
              <a:t> – %60 planlanmış zaman </a:t>
            </a:r>
          </a:p>
          <a:p>
            <a:pPr marL="0" indent="0">
              <a:buNone/>
            </a:pPr>
            <a:r>
              <a:rPr lang="tr-TR" sz="2400" dirty="0"/>
              <a:t>– %20 aniden çıkan işler </a:t>
            </a:r>
          </a:p>
          <a:p>
            <a:pPr marL="0" indent="0">
              <a:buNone/>
            </a:pPr>
            <a:r>
              <a:rPr lang="tr-TR" sz="2400" dirty="0"/>
              <a:t>– %20 yedek zaman muhakkak ayırın. </a:t>
            </a:r>
          </a:p>
        </p:txBody>
      </p:sp>
    </p:spTree>
    <p:extLst>
      <p:ext uri="{BB962C8B-B14F-4D97-AF65-F5344CB8AC3E}">
        <p14:creationId xmlns:p14="http://schemas.microsoft.com/office/powerpoint/2010/main" val="6241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D67289-98DB-4F62-895D-759FE9943049}"/>
              </a:ext>
            </a:extLst>
          </p:cNvPr>
          <p:cNvSpPr>
            <a:spLocks noGrp="1"/>
          </p:cNvSpPr>
          <p:nvPr>
            <p:ph type="title"/>
          </p:nvPr>
        </p:nvSpPr>
        <p:spPr/>
        <p:txBody>
          <a:bodyPr>
            <a:normAutofit/>
          </a:bodyPr>
          <a:lstStyle/>
          <a:p>
            <a:r>
              <a:rPr lang="tr-TR" sz="3600" b="1" dirty="0">
                <a:solidFill>
                  <a:srgbClr val="FFC000"/>
                </a:solidFill>
              </a:rPr>
              <a:t>Zaman Yönetimini Çocuklarınıza Öğretin;</a:t>
            </a:r>
          </a:p>
        </p:txBody>
      </p:sp>
      <p:sp>
        <p:nvSpPr>
          <p:cNvPr id="3" name="İçerik Yer Tutucusu 2">
            <a:extLst>
              <a:ext uri="{FF2B5EF4-FFF2-40B4-BE49-F238E27FC236}">
                <a16:creationId xmlns:a16="http://schemas.microsoft.com/office/drawing/2014/main" id="{117B2C5E-A358-4789-86D0-6FA5EEEE26D8}"/>
              </a:ext>
            </a:extLst>
          </p:cNvPr>
          <p:cNvSpPr>
            <a:spLocks noGrp="1"/>
          </p:cNvSpPr>
          <p:nvPr>
            <p:ph idx="1"/>
          </p:nvPr>
        </p:nvSpPr>
        <p:spPr/>
        <p:txBody>
          <a:bodyPr>
            <a:normAutofit fontScale="92500" lnSpcReduction="20000"/>
          </a:bodyPr>
          <a:lstStyle/>
          <a:p>
            <a:pPr>
              <a:lnSpc>
                <a:spcPct val="150000"/>
              </a:lnSpc>
            </a:pPr>
            <a:r>
              <a:rPr lang="tr-TR" dirty="0"/>
              <a:t>Her şeyin başı </a:t>
            </a:r>
            <a:r>
              <a:rPr lang="tr-TR" b="1" dirty="0">
                <a:solidFill>
                  <a:srgbClr val="FF0000"/>
                </a:solidFill>
              </a:rPr>
              <a:t>«iletişim» </a:t>
            </a:r>
            <a:r>
              <a:rPr lang="tr-TR" dirty="0"/>
              <a:t>Çocuğunuzla zamanın önemini konuşun.</a:t>
            </a:r>
          </a:p>
          <a:p>
            <a:pPr>
              <a:lnSpc>
                <a:spcPct val="150000"/>
              </a:lnSpc>
            </a:pPr>
            <a:r>
              <a:rPr lang="tr-TR" dirty="0"/>
              <a:t>İşleriniz için planlama yapın.</a:t>
            </a:r>
          </a:p>
          <a:p>
            <a:pPr>
              <a:lnSpc>
                <a:spcPct val="150000"/>
              </a:lnSpc>
            </a:pPr>
            <a:r>
              <a:rPr lang="tr-TR" dirty="0"/>
              <a:t>Yapılan planlamaya aile üyeleri olarak uyun.</a:t>
            </a:r>
          </a:p>
          <a:p>
            <a:pPr>
              <a:lnSpc>
                <a:spcPct val="150000"/>
              </a:lnSpc>
            </a:pPr>
            <a:r>
              <a:rPr lang="tr-TR" dirty="0"/>
              <a:t>Zaman tuzaklarına düşmeme konusunda örnek olun.</a:t>
            </a:r>
          </a:p>
          <a:p>
            <a:pPr>
              <a:lnSpc>
                <a:spcPct val="150000"/>
              </a:lnSpc>
            </a:pPr>
            <a:r>
              <a:rPr lang="tr-TR" dirty="0"/>
              <a:t>Her şeye yetişmeye çalışmayın. Çocuklarınızın da aynı anda birden çok işi yapamayabileceğini izah edin. (Ders çalışmak, ödev yapmak , müzik dinlemek vb. aynı anda yapılması zor olan etkinliklerdir.)</a:t>
            </a:r>
          </a:p>
          <a:p>
            <a:endParaRPr lang="tr-TR" dirty="0"/>
          </a:p>
        </p:txBody>
      </p:sp>
    </p:spTree>
    <p:extLst>
      <p:ext uri="{BB962C8B-B14F-4D97-AF65-F5344CB8AC3E}">
        <p14:creationId xmlns:p14="http://schemas.microsoft.com/office/powerpoint/2010/main" val="213129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950C16-9D55-415A-9B09-7415062BC08A}"/>
              </a:ext>
            </a:extLst>
          </p:cNvPr>
          <p:cNvSpPr>
            <a:spLocks noGrp="1"/>
          </p:cNvSpPr>
          <p:nvPr>
            <p:ph type="title"/>
          </p:nvPr>
        </p:nvSpPr>
        <p:spPr>
          <a:xfrm>
            <a:off x="914400" y="4542503"/>
            <a:ext cx="10439399" cy="1634459"/>
          </a:xfrm>
        </p:spPr>
        <p:txBody>
          <a:bodyPr>
            <a:normAutofit/>
          </a:bodyPr>
          <a:lstStyle/>
          <a:p>
            <a:pPr algn="just">
              <a:lnSpc>
                <a:spcPct val="150000"/>
              </a:lnSpc>
            </a:pPr>
            <a:r>
              <a:rPr lang="tr-TR" sz="2400" dirty="0">
                <a:latin typeface="+mn-lt"/>
              </a:rPr>
              <a:t>Çocuğunuzun iyiliği için yaptığınızı düşündüğünüz şeyler ileride sorumluluk almasını zorlaştıracaktır!!!</a:t>
            </a:r>
          </a:p>
        </p:txBody>
      </p:sp>
      <p:sp>
        <p:nvSpPr>
          <p:cNvPr id="3" name="İçerik Yer Tutucusu 2">
            <a:extLst>
              <a:ext uri="{FF2B5EF4-FFF2-40B4-BE49-F238E27FC236}">
                <a16:creationId xmlns:a16="http://schemas.microsoft.com/office/drawing/2014/main" id="{2DFA41F8-6828-4A2E-B028-5051DA0E3E28}"/>
              </a:ext>
            </a:extLst>
          </p:cNvPr>
          <p:cNvSpPr>
            <a:spLocks noGrp="1"/>
          </p:cNvSpPr>
          <p:nvPr>
            <p:ph idx="1"/>
          </p:nvPr>
        </p:nvSpPr>
        <p:spPr>
          <a:xfrm>
            <a:off x="838200" y="1278194"/>
            <a:ext cx="10515600" cy="3500280"/>
          </a:xfrm>
        </p:spPr>
        <p:txBody>
          <a:bodyPr>
            <a:normAutofit/>
          </a:bodyPr>
          <a:lstStyle/>
          <a:p>
            <a:pPr algn="just">
              <a:lnSpc>
                <a:spcPct val="150000"/>
              </a:lnSpc>
            </a:pPr>
            <a:r>
              <a:rPr lang="tr-TR" sz="2400" dirty="0"/>
              <a:t>Çocuğunuzun yapması gereken işleri ebeveynleri olarak siz yapmayın. (Yatağını toplamak, çantasını düzenlemek, kıyafetlerini katlamak ..vb.)</a:t>
            </a:r>
          </a:p>
        </p:txBody>
      </p:sp>
      <p:sp>
        <p:nvSpPr>
          <p:cNvPr id="4" name="Ok: Aşağı 3">
            <a:extLst>
              <a:ext uri="{FF2B5EF4-FFF2-40B4-BE49-F238E27FC236}">
                <a16:creationId xmlns:a16="http://schemas.microsoft.com/office/drawing/2014/main" id="{6196BE47-DEC2-457D-A802-EDE3E43737DA}"/>
              </a:ext>
            </a:extLst>
          </p:cNvPr>
          <p:cNvSpPr/>
          <p:nvPr/>
        </p:nvSpPr>
        <p:spPr>
          <a:xfrm>
            <a:off x="5643716" y="3057833"/>
            <a:ext cx="452284" cy="1219200"/>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32586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D1C68E-0F43-44F0-9E29-2A3A424E31B1}"/>
              </a:ext>
            </a:extLst>
          </p:cNvPr>
          <p:cNvSpPr>
            <a:spLocks noGrp="1"/>
          </p:cNvSpPr>
          <p:nvPr>
            <p:ph idx="1"/>
          </p:nvPr>
        </p:nvSpPr>
        <p:spPr>
          <a:xfrm>
            <a:off x="838200" y="1317523"/>
            <a:ext cx="10515600" cy="4859440"/>
          </a:xfrm>
        </p:spPr>
        <p:txBody>
          <a:bodyPr>
            <a:normAutofit/>
          </a:bodyPr>
          <a:lstStyle/>
          <a:p>
            <a:pPr algn="just">
              <a:lnSpc>
                <a:spcPct val="150000"/>
              </a:lnSpc>
            </a:pPr>
            <a:r>
              <a:rPr lang="tr-TR" dirty="0"/>
              <a:t>Zaman konusunda verdiğiniz sözleri muhakkak tutun ya da tutamayacağınız sözler vermeyin</a:t>
            </a:r>
            <a:r>
              <a:rPr lang="tr-TR" sz="1800" i="1" dirty="0"/>
              <a:t>.(Ör: Pazar günü sinemaya gitmek için söz verdiyseniz o gün sinemaya gidin.)</a:t>
            </a:r>
          </a:p>
          <a:p>
            <a:pPr marL="0" indent="0" algn="just">
              <a:lnSpc>
                <a:spcPct val="150000"/>
              </a:lnSpc>
              <a:buNone/>
            </a:pPr>
            <a:endParaRPr lang="tr-TR" dirty="0"/>
          </a:p>
          <a:p>
            <a:pPr marL="0" indent="0" algn="just">
              <a:lnSpc>
                <a:spcPct val="150000"/>
              </a:lnSpc>
              <a:buNone/>
            </a:pPr>
            <a:endParaRPr lang="tr-TR" dirty="0"/>
          </a:p>
          <a:p>
            <a:pPr marL="0" indent="0" algn="just">
              <a:lnSpc>
                <a:spcPct val="150000"/>
              </a:lnSpc>
              <a:buNone/>
            </a:pPr>
            <a:r>
              <a:rPr lang="tr-TR" dirty="0"/>
              <a:t>Özellikle ergenlik döneminde çocuklar, aileleri ile çatışma halindedir. Bu nedenle çatışmaya yol açabilecek ortamlar oluşturmamaya çalışın. </a:t>
            </a:r>
          </a:p>
        </p:txBody>
      </p:sp>
      <p:sp>
        <p:nvSpPr>
          <p:cNvPr id="4" name="Ok: Aşağı 3">
            <a:extLst>
              <a:ext uri="{FF2B5EF4-FFF2-40B4-BE49-F238E27FC236}">
                <a16:creationId xmlns:a16="http://schemas.microsoft.com/office/drawing/2014/main" id="{DD57229D-AD78-4F2D-A1D8-CC4A84CE07B0}"/>
              </a:ext>
            </a:extLst>
          </p:cNvPr>
          <p:cNvSpPr/>
          <p:nvPr/>
        </p:nvSpPr>
        <p:spPr>
          <a:xfrm>
            <a:off x="5555225" y="3320845"/>
            <a:ext cx="540775" cy="1280652"/>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7031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saat, nesne, kol saati, farklı içeren bir resim&#10;&#10;Açıklama otomatik olarak oluşturuldu">
            <a:extLst>
              <a:ext uri="{FF2B5EF4-FFF2-40B4-BE49-F238E27FC236}">
                <a16:creationId xmlns:a16="http://schemas.microsoft.com/office/drawing/2014/main" id="{14700130-2177-435A-983D-0CCD5C9EC882}"/>
              </a:ext>
            </a:extLst>
          </p:cNvPr>
          <p:cNvPicPr>
            <a:picLocks noChangeAspect="1"/>
          </p:cNvPicPr>
          <p:nvPr/>
        </p:nvPicPr>
        <p:blipFill rotWithShape="1">
          <a:blip r:embed="rId2"/>
          <a:srcRect r="1594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713F6DC-316E-4EA2-BB3D-0114C5C61020}"/>
              </a:ext>
            </a:extLst>
          </p:cNvPr>
          <p:cNvSpPr>
            <a:spLocks noGrp="1"/>
          </p:cNvSpPr>
          <p:nvPr>
            <p:ph type="title"/>
          </p:nvPr>
        </p:nvSpPr>
        <p:spPr>
          <a:xfrm>
            <a:off x="371094" y="1161288"/>
            <a:ext cx="3438144" cy="1124712"/>
          </a:xfrm>
        </p:spPr>
        <p:txBody>
          <a:bodyPr anchor="b">
            <a:normAutofit/>
          </a:bodyPr>
          <a:lstStyle/>
          <a:p>
            <a:r>
              <a:rPr lang="tr-TR" sz="3600" b="1" dirty="0">
                <a:solidFill>
                  <a:srgbClr val="FFC000"/>
                </a:solidFill>
              </a:rPr>
              <a:t>Zaman Nedir?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43A83-9493-44B0-AA8F-96F1D97AEBE9}"/>
              </a:ext>
            </a:extLst>
          </p:cNvPr>
          <p:cNvSpPr>
            <a:spLocks noGrp="1"/>
          </p:cNvSpPr>
          <p:nvPr>
            <p:ph idx="1"/>
          </p:nvPr>
        </p:nvSpPr>
        <p:spPr>
          <a:xfrm>
            <a:off x="371094" y="2718054"/>
            <a:ext cx="3438906" cy="3207258"/>
          </a:xfrm>
        </p:spPr>
        <p:txBody>
          <a:bodyPr anchor="t">
            <a:normAutofit fontScale="92500" lnSpcReduction="20000"/>
          </a:bodyPr>
          <a:lstStyle/>
          <a:p>
            <a:pPr>
              <a:lnSpc>
                <a:spcPct val="160000"/>
              </a:lnSpc>
            </a:pPr>
            <a:r>
              <a:rPr lang="tr-TR" sz="1700" dirty="0"/>
              <a:t>Zaman, bir olayın başlayıp bittiği zaman dilimidir.</a:t>
            </a:r>
          </a:p>
          <a:p>
            <a:pPr>
              <a:lnSpc>
                <a:spcPct val="160000"/>
              </a:lnSpc>
            </a:pPr>
            <a:r>
              <a:rPr lang="tr-TR" sz="1700" dirty="0"/>
              <a:t>Zaman herkes için eşittir.</a:t>
            </a:r>
          </a:p>
          <a:p>
            <a:pPr>
              <a:lnSpc>
                <a:spcPct val="160000"/>
              </a:lnSpc>
            </a:pPr>
            <a:r>
              <a:rPr lang="tr-TR" sz="1700" dirty="0">
                <a:latin typeface="Times New Roman" panose="02020603050405020304" pitchFamily="18" charset="0"/>
                <a:cs typeface="Times New Roman" panose="02020603050405020304" pitchFamily="18" charset="0"/>
              </a:rPr>
              <a:t>Satın alınması, biriktirilmesi, değiştirilmesi mümkün değildir.</a:t>
            </a:r>
          </a:p>
          <a:p>
            <a:pPr>
              <a:lnSpc>
                <a:spcPct val="160000"/>
              </a:lnSpc>
            </a:pPr>
            <a:r>
              <a:rPr lang="tr-TR" sz="1700" dirty="0">
                <a:latin typeface="Times New Roman" panose="02020603050405020304" pitchFamily="18" charset="0"/>
                <a:cs typeface="Times New Roman" panose="02020603050405020304" pitchFamily="18" charset="0"/>
              </a:rPr>
              <a:t> Yapılabilecek tek şey akıp giden zamandan en üst düzeyde fayda sağlamaktır.</a:t>
            </a:r>
          </a:p>
        </p:txBody>
      </p:sp>
    </p:spTree>
    <p:extLst>
      <p:ext uri="{BB962C8B-B14F-4D97-AF65-F5344CB8AC3E}">
        <p14:creationId xmlns:p14="http://schemas.microsoft.com/office/powerpoint/2010/main" val="1605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448935E-7D35-4CB5-A83C-88D9487E226D}"/>
              </a:ext>
            </a:extLst>
          </p:cNvPr>
          <p:cNvSpPr>
            <a:spLocks noGrp="1"/>
          </p:cNvSpPr>
          <p:nvPr>
            <p:ph idx="1"/>
          </p:nvPr>
        </p:nvSpPr>
        <p:spPr>
          <a:xfrm>
            <a:off x="590719" y="2330505"/>
            <a:ext cx="4559425" cy="3979585"/>
          </a:xfrm>
        </p:spPr>
        <p:txBody>
          <a:bodyPr anchor="ctr">
            <a:normAutofit/>
          </a:bodyPr>
          <a:lstStyle/>
          <a:p>
            <a:pPr>
              <a:lnSpc>
                <a:spcPct val="150000"/>
              </a:lnSpc>
            </a:pPr>
            <a:r>
              <a:rPr lang="tr-TR" sz="2400" dirty="0"/>
              <a:t>Çocuğunuza sabah kahvaltısında o gün neler yapmayı planladığınızı anlatın. Bu sayede çocuklarınız günü planlamayı, etkinlikleri sıralamayı öğrenirler.</a:t>
            </a:r>
          </a:p>
        </p:txBody>
      </p:sp>
      <p:sp>
        <p:nvSpPr>
          <p:cNvPr id="18" name="Rectangle 17">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8BEC364-FAA8-4025-A191-F6E2B6F10510}"/>
              </a:ext>
            </a:extLst>
          </p:cNvPr>
          <p:cNvPicPr>
            <a:picLocks noChangeAspect="1"/>
          </p:cNvPicPr>
          <p:nvPr/>
        </p:nvPicPr>
        <p:blipFill rotWithShape="1">
          <a:blip r:embed="rId2"/>
          <a:srcRect l="21514" r="19240"/>
          <a:stretch/>
        </p:blipFill>
        <p:spPr>
          <a:xfrm>
            <a:off x="7131582" y="1756944"/>
            <a:ext cx="3653451" cy="3541590"/>
          </a:xfrm>
          <a:prstGeom prst="rect">
            <a:avLst/>
          </a:prstGeom>
        </p:spPr>
      </p:pic>
    </p:spTree>
    <p:extLst>
      <p:ext uri="{BB962C8B-B14F-4D97-AF65-F5344CB8AC3E}">
        <p14:creationId xmlns:p14="http://schemas.microsoft.com/office/powerpoint/2010/main" val="148960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a:extLst>
              <a:ext uri="{FF2B5EF4-FFF2-40B4-BE49-F238E27FC236}">
                <a16:creationId xmlns:a16="http://schemas.microsoft.com/office/drawing/2014/main" id="{25FC1677-AF51-4980-BEAA-9F8952F62791}"/>
              </a:ext>
            </a:extLst>
          </p:cNvPr>
          <p:cNvPicPr>
            <a:picLocks noChangeAspect="1"/>
          </p:cNvPicPr>
          <p:nvPr/>
        </p:nvPicPr>
        <p:blipFill>
          <a:blip r:embed="rId2"/>
          <a:stretch>
            <a:fillRect/>
          </a:stretch>
        </p:blipFill>
        <p:spPr>
          <a:xfrm>
            <a:off x="2298700" y="1398588"/>
            <a:ext cx="7594600" cy="5097463"/>
          </a:xfrm>
          <a:prstGeom prst="rect">
            <a:avLst/>
          </a:prstGeom>
        </p:spPr>
      </p:pic>
      <p:sp>
        <p:nvSpPr>
          <p:cNvPr id="3" name="İçerik Yer Tutucusu 2">
            <a:extLst>
              <a:ext uri="{FF2B5EF4-FFF2-40B4-BE49-F238E27FC236}">
                <a16:creationId xmlns:a16="http://schemas.microsoft.com/office/drawing/2014/main" id="{BF65C533-1B35-4FF9-8426-69DE2A78A799}"/>
              </a:ext>
            </a:extLst>
          </p:cNvPr>
          <p:cNvSpPr>
            <a:spLocks noGrp="1"/>
          </p:cNvSpPr>
          <p:nvPr>
            <p:ph idx="1"/>
          </p:nvPr>
        </p:nvSpPr>
        <p:spPr>
          <a:xfrm>
            <a:off x="2298700" y="363538"/>
            <a:ext cx="7594600" cy="952500"/>
          </a:xfrm>
        </p:spPr>
        <p:txBody>
          <a:bodyPr wrap="square" anchor="t">
            <a:normAutofit/>
          </a:bodyPr>
          <a:lstStyle/>
          <a:p>
            <a:pPr algn="just">
              <a:lnSpc>
                <a:spcPct val="150000"/>
              </a:lnSpc>
            </a:pPr>
            <a:r>
              <a:rPr lang="tr-TR" sz="1800" b="0" i="0" u="none" strike="noStrike" dirty="0">
                <a:solidFill>
                  <a:srgbClr val="000000"/>
                </a:solidFill>
                <a:effectLst/>
                <a:latin typeface="Arial" panose="020B0604020202020204" pitchFamily="34" charset="0"/>
              </a:rPr>
              <a:t>Çocuklarınıza öncelik belirlemeyi öğretin. </a:t>
            </a:r>
            <a:r>
              <a:rPr lang="tr-TR" sz="1800" b="0" i="0" u="none" strike="noStrike" dirty="0">
                <a:solidFill>
                  <a:srgbClr val="C00000"/>
                </a:solidFill>
                <a:effectLst/>
                <a:latin typeface="Arial" panose="020B0604020202020204" pitchFamily="34" charset="0"/>
              </a:rPr>
              <a:t>Yapması mı gerekiyor yoksa yapmak mı istiyor </a:t>
            </a:r>
            <a:r>
              <a:rPr lang="tr-TR" sz="1800" b="0" i="0" u="none" strike="noStrike" dirty="0">
                <a:solidFill>
                  <a:srgbClr val="000000"/>
                </a:solidFill>
                <a:effectLst/>
                <a:latin typeface="Arial" panose="020B0604020202020204" pitchFamily="34" charset="0"/>
              </a:rPr>
              <a:t>sorularına rahatlıkla yanıt verebilmesini sağlayın.</a:t>
            </a:r>
          </a:p>
          <a:p>
            <a:endParaRPr lang="tr-TR" sz="1800" dirty="0"/>
          </a:p>
        </p:txBody>
      </p:sp>
    </p:spTree>
    <p:extLst>
      <p:ext uri="{BB962C8B-B14F-4D97-AF65-F5344CB8AC3E}">
        <p14:creationId xmlns:p14="http://schemas.microsoft.com/office/powerpoint/2010/main" val="21423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988B54-700C-4F92-9835-EB6FDDACB9A4}"/>
              </a:ext>
            </a:extLst>
          </p:cNvPr>
          <p:cNvSpPr>
            <a:spLocks noGrp="1"/>
          </p:cNvSpPr>
          <p:nvPr>
            <p:ph idx="1"/>
          </p:nvPr>
        </p:nvSpPr>
        <p:spPr>
          <a:xfrm>
            <a:off x="838200" y="1327355"/>
            <a:ext cx="10515600" cy="4849608"/>
          </a:xfrm>
          <a:noFill/>
        </p:spPr>
        <p:txBody>
          <a:bodyPr/>
          <a:lstStyle/>
          <a:p>
            <a:pPr algn="just">
              <a:lnSpc>
                <a:spcPct val="150000"/>
              </a:lnSpc>
            </a:pPr>
            <a:r>
              <a:rPr lang="tr-TR" dirty="0"/>
              <a:t>Zaman planlama problemlerinde yaşadığınız stres ve kaygıları çocuğunuza yansıtmamaya özen gösterin.</a:t>
            </a:r>
          </a:p>
          <a:p>
            <a:pPr algn="just">
              <a:lnSpc>
                <a:spcPct val="150000"/>
              </a:lnSpc>
            </a:pPr>
            <a:endParaRPr lang="tr-TR" dirty="0"/>
          </a:p>
          <a:p>
            <a:pPr algn="just">
              <a:lnSpc>
                <a:spcPct val="150000"/>
              </a:lnSpc>
            </a:pPr>
            <a:endParaRPr lang="tr-TR" dirty="0"/>
          </a:p>
          <a:p>
            <a:pPr algn="just">
              <a:lnSpc>
                <a:spcPct val="150000"/>
              </a:lnSpc>
            </a:pPr>
            <a:r>
              <a:rPr lang="tr-TR" b="1" dirty="0">
                <a:solidFill>
                  <a:srgbClr val="C00000"/>
                </a:solidFill>
              </a:rPr>
              <a:t>Unutmayın </a:t>
            </a:r>
            <a:r>
              <a:rPr lang="tr-TR" dirty="0"/>
              <a:t>acelecilik, </a:t>
            </a:r>
            <a:r>
              <a:rPr lang="tr-TR" dirty="0" err="1"/>
              <a:t>ertelemecilik</a:t>
            </a:r>
            <a:r>
              <a:rPr lang="tr-TR" dirty="0"/>
              <a:t>, dağınıklık gibi davranış özellikleri kolaylıkla gözlemlenerek öğrenilmektedir.</a:t>
            </a:r>
          </a:p>
        </p:txBody>
      </p:sp>
      <p:sp>
        <p:nvSpPr>
          <p:cNvPr id="4" name="Ok: Aşağı 3">
            <a:extLst>
              <a:ext uri="{FF2B5EF4-FFF2-40B4-BE49-F238E27FC236}">
                <a16:creationId xmlns:a16="http://schemas.microsoft.com/office/drawing/2014/main" id="{5D3A2FA7-2B26-426E-8012-F9A7C5C33880}"/>
              </a:ext>
            </a:extLst>
          </p:cNvPr>
          <p:cNvSpPr/>
          <p:nvPr/>
        </p:nvSpPr>
        <p:spPr>
          <a:xfrm>
            <a:off x="5427407" y="2949677"/>
            <a:ext cx="584850" cy="122903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567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descr="nesne, saat, geniş, oturma içeren bir resim&#10;&#10;Açıklama otomatik olarak oluşturuldu">
            <a:extLst>
              <a:ext uri="{FF2B5EF4-FFF2-40B4-BE49-F238E27FC236}">
                <a16:creationId xmlns:a16="http://schemas.microsoft.com/office/drawing/2014/main" id="{D499ACAC-C88B-4257-BF6F-81A8F71F65C1}"/>
              </a:ext>
            </a:extLst>
          </p:cNvPr>
          <p:cNvPicPr>
            <a:picLocks noChangeAspect="1"/>
          </p:cNvPicPr>
          <p:nvPr/>
        </p:nvPicPr>
        <p:blipFill rotWithShape="1">
          <a:blip r:embed="rId3">
            <a:alphaModFix/>
          </a:blip>
          <a:srcRect l="41471" r="645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id="{BE9BA1CB-C18E-4FD4-879A-E317DAA7D7E2}"/>
              </a:ext>
            </a:extLst>
          </p:cNvPr>
          <p:cNvSpPr>
            <a:spLocks noGrp="1"/>
          </p:cNvSpPr>
          <p:nvPr>
            <p:ph idx="1"/>
          </p:nvPr>
        </p:nvSpPr>
        <p:spPr>
          <a:xfrm>
            <a:off x="6090574" y="2421682"/>
            <a:ext cx="4977578" cy="3639289"/>
          </a:xfrm>
        </p:spPr>
        <p:txBody>
          <a:bodyPr anchor="ctr">
            <a:normAutofit/>
          </a:bodyPr>
          <a:lstStyle/>
          <a:p>
            <a:pPr algn="just">
              <a:lnSpc>
                <a:spcPct val="150000"/>
              </a:lnSpc>
            </a:pPr>
            <a:r>
              <a:rPr lang="tr-TR" sz="2000" dirty="0">
                <a:solidFill>
                  <a:srgbClr val="000000"/>
                </a:solidFill>
              </a:rPr>
              <a:t>Uyumak, yemek, çalışmak vb. aktivitelere ayrılan zamanı programlamak o kadar zor olmayabilir ama </a:t>
            </a:r>
            <a:r>
              <a:rPr lang="tr-TR" sz="2000" b="1" dirty="0">
                <a:solidFill>
                  <a:srgbClr val="C00000"/>
                </a:solidFill>
              </a:rPr>
              <a:t>“doldurulmamış, boş” </a:t>
            </a:r>
            <a:r>
              <a:rPr lang="tr-TR" sz="2000" dirty="0">
                <a:solidFill>
                  <a:srgbClr val="000000"/>
                </a:solidFill>
              </a:rPr>
              <a:t>kullanılabilir saatleri programlamak zorundayız.</a:t>
            </a:r>
          </a:p>
        </p:txBody>
      </p:sp>
    </p:spTree>
    <p:extLst>
      <p:ext uri="{BB962C8B-B14F-4D97-AF65-F5344CB8AC3E}">
        <p14:creationId xmlns:p14="http://schemas.microsoft.com/office/powerpoint/2010/main" val="274720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6" name="Rectangle 55">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çerik Yer Tutucusu 2">
            <a:extLst>
              <a:ext uri="{FF2B5EF4-FFF2-40B4-BE49-F238E27FC236}">
                <a16:creationId xmlns:a16="http://schemas.microsoft.com/office/drawing/2014/main" id="{434F5ABA-D659-48C6-9527-54DD767F1E27}"/>
              </a:ext>
            </a:extLst>
          </p:cNvPr>
          <p:cNvSpPr>
            <a:spLocks noGrp="1"/>
          </p:cNvSpPr>
          <p:nvPr>
            <p:ph idx="1"/>
          </p:nvPr>
        </p:nvSpPr>
        <p:spPr>
          <a:xfrm>
            <a:off x="590719" y="2330505"/>
            <a:ext cx="4559425" cy="3979585"/>
          </a:xfrm>
        </p:spPr>
        <p:txBody>
          <a:bodyPr anchor="ctr">
            <a:normAutofit/>
          </a:bodyPr>
          <a:lstStyle/>
          <a:p>
            <a:r>
              <a:rPr lang="tr-TR" sz="2400" dirty="0"/>
              <a:t>Sıkıcı olan işlerinize öncelik verin.</a:t>
            </a:r>
          </a:p>
          <a:p>
            <a:r>
              <a:rPr lang="tr-TR" sz="2400" dirty="0"/>
              <a:t>Çocuklarınızın yapacağı işleri küçük bölümlere ayırarak yapmasını sağlayın.</a:t>
            </a:r>
          </a:p>
          <a:p>
            <a:r>
              <a:rPr lang="tr-TR" sz="2400" b="1" dirty="0">
                <a:solidFill>
                  <a:schemeClr val="accent6">
                    <a:lumMod val="75000"/>
                  </a:schemeClr>
                </a:solidFill>
              </a:rPr>
              <a:t>Ödüllendirin. Kendinizi ve çocuğunuzu planlayarak yaptığınız işler için ödüllendirin.</a:t>
            </a:r>
          </a:p>
        </p:txBody>
      </p:sp>
      <p:sp>
        <p:nvSpPr>
          <p:cNvPr id="61" name="Rectangle 60">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ayna, tablo içeren bir resim&#10;&#10;Açıklama otomatik olarak oluşturuldu">
            <a:extLst>
              <a:ext uri="{FF2B5EF4-FFF2-40B4-BE49-F238E27FC236}">
                <a16:creationId xmlns:a16="http://schemas.microsoft.com/office/drawing/2014/main" id="{8C9D15DD-F42A-4F47-8A50-A95E9A8EC5E7}"/>
              </a:ext>
            </a:extLst>
          </p:cNvPr>
          <p:cNvPicPr>
            <a:picLocks noChangeAspect="1"/>
          </p:cNvPicPr>
          <p:nvPr/>
        </p:nvPicPr>
        <p:blipFill rotWithShape="1">
          <a:blip r:embed="rId2"/>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115424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8D395-6AB7-4CA4-AE68-A3728FD79681}"/>
              </a:ext>
            </a:extLst>
          </p:cNvPr>
          <p:cNvSpPr>
            <a:spLocks noGrp="1"/>
          </p:cNvSpPr>
          <p:nvPr>
            <p:ph type="title"/>
          </p:nvPr>
        </p:nvSpPr>
        <p:spPr/>
        <p:txBody>
          <a:bodyPr/>
          <a:lstStyle/>
          <a:p>
            <a:r>
              <a:rPr lang="tr-TR" b="1" dirty="0">
                <a:solidFill>
                  <a:srgbClr val="FFC000"/>
                </a:solidFill>
              </a:rPr>
              <a:t>Zaman Yönetimi Yapılmazsa Ne Olur?</a:t>
            </a:r>
          </a:p>
        </p:txBody>
      </p:sp>
      <p:sp>
        <p:nvSpPr>
          <p:cNvPr id="3" name="İçerik Yer Tutucusu 2">
            <a:extLst>
              <a:ext uri="{FF2B5EF4-FFF2-40B4-BE49-F238E27FC236}">
                <a16:creationId xmlns:a16="http://schemas.microsoft.com/office/drawing/2014/main" id="{DF842E3C-E5A1-4762-A849-3B742815C312}"/>
              </a:ext>
            </a:extLst>
          </p:cNvPr>
          <p:cNvSpPr>
            <a:spLocks noGrp="1"/>
          </p:cNvSpPr>
          <p:nvPr>
            <p:ph idx="1"/>
          </p:nvPr>
        </p:nvSpPr>
        <p:spPr>
          <a:xfrm>
            <a:off x="838200" y="1562389"/>
            <a:ext cx="10515600" cy="4351338"/>
          </a:xfrm>
        </p:spPr>
        <p:txBody>
          <a:bodyPr>
            <a:noAutofit/>
          </a:bodyPr>
          <a:lstStyle/>
          <a:p>
            <a:pPr>
              <a:lnSpc>
                <a:spcPct val="160000"/>
              </a:lnSpc>
            </a:pPr>
            <a:r>
              <a:rPr lang="tr-TR" sz="2400" dirty="0"/>
              <a:t>Hayatımızın rutinlerinde sıklıkla stres ve kaygı aşarız.</a:t>
            </a:r>
          </a:p>
          <a:p>
            <a:pPr>
              <a:lnSpc>
                <a:spcPct val="160000"/>
              </a:lnSpc>
            </a:pPr>
            <a:r>
              <a:rPr lang="tr-TR" sz="2400" dirty="0"/>
              <a:t>Sık sık bahaneler üretiriz.</a:t>
            </a:r>
          </a:p>
          <a:p>
            <a:pPr>
              <a:lnSpc>
                <a:spcPct val="160000"/>
              </a:lnSpc>
            </a:pPr>
            <a:r>
              <a:rPr lang="tr-TR" sz="2400" dirty="0"/>
              <a:t>Her günümüz bir önceki günün aynısı olur.</a:t>
            </a:r>
          </a:p>
          <a:p>
            <a:pPr>
              <a:lnSpc>
                <a:spcPct val="160000"/>
              </a:lnSpc>
            </a:pPr>
            <a:r>
              <a:rPr lang="tr-TR" sz="2400" dirty="0"/>
              <a:t>Aynı süre içerisinde başkalarının yaptığı işleri görünce kendimize olan özgüvenimizi yitirmeye başlarız.</a:t>
            </a:r>
          </a:p>
          <a:p>
            <a:pPr>
              <a:lnSpc>
                <a:spcPct val="160000"/>
              </a:lnSpc>
            </a:pPr>
            <a:r>
              <a:rPr lang="tr-TR" sz="2400" dirty="0"/>
              <a:t>Hayatın amacı olmaz ve kendimizi boşlukta hissederiz.</a:t>
            </a:r>
          </a:p>
          <a:p>
            <a:pPr>
              <a:lnSpc>
                <a:spcPct val="160000"/>
              </a:lnSpc>
            </a:pPr>
            <a:r>
              <a:rPr lang="tr-TR" sz="2400" dirty="0"/>
              <a:t>Yapmamız gereken işleri eksik yaparız ya da yetiştiremeyiz.</a:t>
            </a:r>
          </a:p>
          <a:p>
            <a:pPr>
              <a:lnSpc>
                <a:spcPct val="160000"/>
              </a:lnSpc>
            </a:pPr>
            <a:endParaRPr lang="tr-TR" sz="2400" dirty="0"/>
          </a:p>
          <a:p>
            <a:pPr marL="0" indent="0">
              <a:lnSpc>
                <a:spcPct val="160000"/>
              </a:lnSpc>
              <a:buNone/>
            </a:pPr>
            <a:r>
              <a:rPr lang="tr-TR" sz="2400" dirty="0"/>
              <a:t>.......................sizin aklınıza gelenler?</a:t>
            </a:r>
          </a:p>
        </p:txBody>
      </p:sp>
    </p:spTree>
    <p:extLst>
      <p:ext uri="{BB962C8B-B14F-4D97-AF65-F5344CB8AC3E}">
        <p14:creationId xmlns:p14="http://schemas.microsoft.com/office/powerpoint/2010/main" val="405016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2842F7-2C17-4533-8FAC-B72FA1455A37}"/>
              </a:ext>
            </a:extLst>
          </p:cNvPr>
          <p:cNvSpPr>
            <a:spLocks noGrp="1"/>
          </p:cNvSpPr>
          <p:nvPr>
            <p:ph idx="1"/>
          </p:nvPr>
        </p:nvSpPr>
        <p:spPr>
          <a:xfrm>
            <a:off x="1136429" y="1406014"/>
            <a:ext cx="6467867" cy="3903406"/>
          </a:xfrm>
        </p:spPr>
        <p:txBody>
          <a:bodyPr anchor="ctr">
            <a:normAutofit/>
          </a:bodyPr>
          <a:lstStyle/>
          <a:p>
            <a:pPr marL="0" indent="0">
              <a:buNone/>
            </a:pPr>
            <a:r>
              <a:rPr lang="tr-TR" sz="4400" dirty="0"/>
              <a:t>Zamanınızı kontrol ederseniz hayatınızı da kontrol edersiniz!!</a:t>
            </a:r>
          </a:p>
        </p:txBody>
      </p:sp>
      <p:sp>
        <p:nvSpPr>
          <p:cNvPr id="9" name="Rectangle 8">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9B8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B08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61812EE1-990B-4CA2-B912-53E8DFA9AC06}"/>
              </a:ext>
            </a:extLst>
          </p:cNvPr>
          <p:cNvPicPr>
            <a:picLocks noChangeAspect="1"/>
          </p:cNvPicPr>
          <p:nvPr/>
        </p:nvPicPr>
        <p:blipFill>
          <a:blip r:embed="rId2"/>
          <a:stretch>
            <a:fillRect/>
          </a:stretch>
        </p:blipFill>
        <p:spPr>
          <a:xfrm>
            <a:off x="9254442" y="3063478"/>
            <a:ext cx="1462088" cy="731044"/>
          </a:xfrm>
          <a:prstGeom prst="rect">
            <a:avLst/>
          </a:prstGeom>
        </p:spPr>
      </p:pic>
    </p:spTree>
    <p:extLst>
      <p:ext uri="{BB962C8B-B14F-4D97-AF65-F5344CB8AC3E}">
        <p14:creationId xmlns:p14="http://schemas.microsoft.com/office/powerpoint/2010/main" val="183748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9193" y="1693889"/>
            <a:ext cx="10124607" cy="2188563"/>
          </a:xfrm>
          <a:solidFill>
            <a:srgbClr val="FFFF00"/>
          </a:solidFill>
          <a:ln w="76200">
            <a:solidFill>
              <a:srgbClr val="002060"/>
            </a:solidFill>
          </a:ln>
        </p:spPr>
        <p:txBody>
          <a:bodyPr>
            <a:normAutofit/>
          </a:bodyPr>
          <a:lstStyle/>
          <a:p>
            <a:pPr marL="0" indent="0" algn="ctr">
              <a:buNone/>
            </a:pPr>
            <a:r>
              <a:rPr lang="tr-TR" sz="6600" b="1" dirty="0" smtClean="0"/>
              <a:t>ERDEMİR ANADOLU LİSESİ REHBERLİK SERVİSİ</a:t>
            </a:r>
            <a:endParaRPr lang="tr-TR" sz="6600" b="1" dirty="0"/>
          </a:p>
        </p:txBody>
      </p:sp>
    </p:spTree>
    <p:extLst>
      <p:ext uri="{BB962C8B-B14F-4D97-AF65-F5344CB8AC3E}">
        <p14:creationId xmlns:p14="http://schemas.microsoft.com/office/powerpoint/2010/main" val="30868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descr="nesne, saat, zaman, fotoğraf içeren bir resim&#10;&#10;Açıklama otomatik olarak oluşturuldu">
            <a:extLst>
              <a:ext uri="{FF2B5EF4-FFF2-40B4-BE49-F238E27FC236}">
                <a16:creationId xmlns:a16="http://schemas.microsoft.com/office/drawing/2014/main" id="{83E3A2C4-F77B-4E33-8C61-2DB2DA8E051D}"/>
              </a:ext>
            </a:extLst>
          </p:cNvPr>
          <p:cNvPicPr>
            <a:picLocks noChangeAspect="1"/>
          </p:cNvPicPr>
          <p:nvPr/>
        </p:nvPicPr>
        <p:blipFill>
          <a:blip r:embed="rId3"/>
          <a:stretch>
            <a:fillRect/>
          </a:stretch>
        </p:blipFill>
        <p:spPr>
          <a:xfrm>
            <a:off x="429349" y="2413787"/>
            <a:ext cx="3661831" cy="2050625"/>
          </a:xfrm>
          <a:prstGeom prst="rect">
            <a:avLst/>
          </a:prstGeom>
        </p:spPr>
      </p:pic>
      <p:sp>
        <p:nvSpPr>
          <p:cNvPr id="3" name="İçerik Yer Tutucusu 2">
            <a:extLst>
              <a:ext uri="{FF2B5EF4-FFF2-40B4-BE49-F238E27FC236}">
                <a16:creationId xmlns:a16="http://schemas.microsoft.com/office/drawing/2014/main" id="{6D5DB1B4-4CC5-4F89-9B9C-32C161360FD1}"/>
              </a:ext>
            </a:extLst>
          </p:cNvPr>
          <p:cNvSpPr>
            <a:spLocks noGrp="1"/>
          </p:cNvSpPr>
          <p:nvPr>
            <p:ph idx="1"/>
          </p:nvPr>
        </p:nvSpPr>
        <p:spPr>
          <a:xfrm>
            <a:off x="6090574" y="1533832"/>
            <a:ext cx="4977578" cy="4527139"/>
          </a:xfrm>
        </p:spPr>
        <p:txBody>
          <a:bodyPr anchor="ctr">
            <a:normAutofit/>
          </a:bodyPr>
          <a:lstStyle/>
          <a:p>
            <a:pPr marL="0" indent="0" algn="just">
              <a:lnSpc>
                <a:spcPct val="150000"/>
              </a:lnSpc>
              <a:buNone/>
            </a:pPr>
            <a:r>
              <a:rPr lang="tr-TR" sz="2000" b="1" u="sng" dirty="0">
                <a:solidFill>
                  <a:srgbClr val="C00000"/>
                </a:solidFill>
              </a:rPr>
              <a:t>Zaman </a:t>
            </a:r>
            <a:r>
              <a:rPr lang="tr-TR" sz="2000" dirty="0">
                <a:solidFill>
                  <a:srgbClr val="000000"/>
                </a:solidFill>
              </a:rPr>
              <a:t>herkes için eşittir; </a:t>
            </a:r>
            <a:r>
              <a:rPr lang="tr-TR" sz="2000" dirty="0"/>
              <a:t>ancak </a:t>
            </a:r>
            <a:r>
              <a:rPr lang="tr-TR" sz="2000" b="1" u="sng" dirty="0">
                <a:solidFill>
                  <a:srgbClr val="C00000"/>
                </a:solidFill>
              </a:rPr>
              <a:t>Zaman Algısı </a:t>
            </a:r>
            <a:r>
              <a:rPr lang="tr-TR" sz="2000" dirty="0">
                <a:solidFill>
                  <a:srgbClr val="000000"/>
                </a:solidFill>
              </a:rPr>
              <a:t>herkes için aynı değildir. </a:t>
            </a:r>
          </a:p>
          <a:p>
            <a:pPr marL="0" indent="0" algn="just">
              <a:lnSpc>
                <a:spcPct val="150000"/>
              </a:lnSpc>
              <a:buNone/>
            </a:pPr>
            <a:r>
              <a:rPr lang="tr-TR" sz="2000" dirty="0">
                <a:solidFill>
                  <a:srgbClr val="000000"/>
                </a:solidFill>
              </a:rPr>
              <a:t>Örneğin; 1 saat - 60 dakikadır ve bu herkes için geçerlidir. Ancak 60 dakikanın kısa veya uzun olduğu kişinin algısıyla ilgilidir. Bir hasta için 60 dakika uzun bir süreyken, sevdikleriyle vakit geçiren birisi için kısa bir süre olabilir.</a:t>
            </a:r>
          </a:p>
        </p:txBody>
      </p:sp>
    </p:spTree>
    <p:extLst>
      <p:ext uri="{BB962C8B-B14F-4D97-AF65-F5344CB8AC3E}">
        <p14:creationId xmlns:p14="http://schemas.microsoft.com/office/powerpoint/2010/main" val="57544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63A65088-7C93-4053-A6ED-4B4C6BE93D05}"/>
              </a:ext>
            </a:extLst>
          </p:cNvPr>
          <p:cNvPicPr>
            <a:picLocks noChangeAspect="1"/>
          </p:cNvPicPr>
          <p:nvPr/>
        </p:nvPicPr>
        <p:blipFill>
          <a:blip r:embed="rId2"/>
          <a:stretch>
            <a:fillRect/>
          </a:stretch>
        </p:blipFill>
        <p:spPr>
          <a:xfrm>
            <a:off x="7401271" y="3197224"/>
            <a:ext cx="4110038" cy="2347913"/>
          </a:xfrm>
          <a:prstGeom prst="rect">
            <a:avLst/>
          </a:prstGeom>
        </p:spPr>
      </p:pic>
      <p:sp>
        <p:nvSpPr>
          <p:cNvPr id="2" name="Başlık 1">
            <a:extLst>
              <a:ext uri="{FF2B5EF4-FFF2-40B4-BE49-F238E27FC236}">
                <a16:creationId xmlns:a16="http://schemas.microsoft.com/office/drawing/2014/main" id="{CACA651D-B9B1-464E-A0B7-EBEFEE6A9296}"/>
              </a:ext>
            </a:extLst>
          </p:cNvPr>
          <p:cNvSpPr>
            <a:spLocks noGrp="1"/>
          </p:cNvSpPr>
          <p:nvPr>
            <p:ph type="title"/>
          </p:nvPr>
        </p:nvSpPr>
        <p:spPr>
          <a:xfrm>
            <a:off x="1286932" y="1204109"/>
            <a:ext cx="10023398" cy="857894"/>
          </a:xfrm>
        </p:spPr>
        <p:txBody>
          <a:bodyPr>
            <a:normAutofit/>
          </a:bodyPr>
          <a:lstStyle/>
          <a:p>
            <a:r>
              <a:rPr lang="tr-TR" sz="4000" b="1" dirty="0">
                <a:solidFill>
                  <a:srgbClr val="FFC000"/>
                </a:solidFill>
              </a:rPr>
              <a:t>Zaman Kullanımı</a:t>
            </a:r>
          </a:p>
        </p:txBody>
      </p:sp>
      <p:sp>
        <p:nvSpPr>
          <p:cNvPr id="3" name="İçerik Yer Tutucusu 2">
            <a:extLst>
              <a:ext uri="{FF2B5EF4-FFF2-40B4-BE49-F238E27FC236}">
                <a16:creationId xmlns:a16="http://schemas.microsoft.com/office/drawing/2014/main" id="{3C9B9113-C8C4-4C34-B916-0064CAED4809}"/>
              </a:ext>
            </a:extLst>
          </p:cNvPr>
          <p:cNvSpPr>
            <a:spLocks noGrp="1"/>
          </p:cNvSpPr>
          <p:nvPr>
            <p:ph idx="1"/>
          </p:nvPr>
        </p:nvSpPr>
        <p:spPr>
          <a:xfrm>
            <a:off x="965199" y="3197225"/>
            <a:ext cx="6154739" cy="2347913"/>
          </a:xfrm>
        </p:spPr>
        <p:txBody>
          <a:bodyPr wrap="square" anchor="t">
            <a:noAutofit/>
          </a:bodyPr>
          <a:lstStyle/>
          <a:p>
            <a:pPr algn="just">
              <a:lnSpc>
                <a:spcPct val="140000"/>
              </a:lnSpc>
            </a:pPr>
            <a:r>
              <a:rPr lang="tr-TR" sz="1800" dirty="0"/>
              <a:t>İnsanların sahip olduğu kaynaklar arasında en az anlaşılan ve kötü kullanılanı zamandır. İnsanlar her zaman yeterince zamanı olmadığını söyler.</a:t>
            </a:r>
          </a:p>
          <a:p>
            <a:pPr algn="just">
              <a:lnSpc>
                <a:spcPct val="140000"/>
              </a:lnSpc>
            </a:pPr>
            <a:r>
              <a:rPr lang="tr-TR" sz="1800" dirty="0"/>
              <a:t> Oysa zaman herkes için eşit olduğu halde herkes aynı zaman diliminde yapılması gerekenleri yapamaz. Burada </a:t>
            </a:r>
            <a:r>
              <a:rPr lang="tr-TR" sz="1800" b="1" dirty="0">
                <a:solidFill>
                  <a:srgbClr val="C00000"/>
                </a:solidFill>
              </a:rPr>
              <a:t>«zaman yönetiminin» </a:t>
            </a:r>
            <a:r>
              <a:rPr lang="tr-TR" sz="1800" dirty="0"/>
              <a:t>önemi ortaya çıkar.</a:t>
            </a:r>
          </a:p>
        </p:txBody>
      </p:sp>
    </p:spTree>
    <p:extLst>
      <p:ext uri="{BB962C8B-B14F-4D97-AF65-F5344CB8AC3E}">
        <p14:creationId xmlns:p14="http://schemas.microsoft.com/office/powerpoint/2010/main" val="24512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47349BD5-A719-41EF-A30D-CD17268C82EC}"/>
              </a:ext>
            </a:extLst>
          </p:cNvPr>
          <p:cNvSpPr>
            <a:spLocks noGrp="1"/>
          </p:cNvSpPr>
          <p:nvPr>
            <p:ph type="title"/>
          </p:nvPr>
        </p:nvSpPr>
        <p:spPr>
          <a:xfrm>
            <a:off x="838201" y="365125"/>
            <a:ext cx="5393360" cy="1325563"/>
          </a:xfrm>
        </p:spPr>
        <p:txBody>
          <a:bodyPr>
            <a:normAutofit/>
          </a:bodyPr>
          <a:lstStyle/>
          <a:p>
            <a:r>
              <a:rPr lang="tr-TR" b="1" dirty="0">
                <a:solidFill>
                  <a:srgbClr val="FFC000"/>
                </a:solidFill>
              </a:rPr>
              <a:t>Zaman Yönetimi Nedir?</a:t>
            </a:r>
          </a:p>
        </p:txBody>
      </p:sp>
      <p:sp>
        <p:nvSpPr>
          <p:cNvPr id="18" name="Freeform: Shape 10">
            <a:extLst>
              <a:ext uri="{FF2B5EF4-FFF2-40B4-BE49-F238E27FC236}">
                <a16:creationId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C732054C-77FC-40C4-B8CC-1518F2B0B68C}"/>
              </a:ext>
            </a:extLst>
          </p:cNvPr>
          <p:cNvSpPr>
            <a:spLocks noGrp="1"/>
          </p:cNvSpPr>
          <p:nvPr>
            <p:ph idx="1"/>
          </p:nvPr>
        </p:nvSpPr>
        <p:spPr>
          <a:xfrm>
            <a:off x="838200" y="1825625"/>
            <a:ext cx="5393361" cy="4351338"/>
          </a:xfrm>
        </p:spPr>
        <p:txBody>
          <a:bodyPr>
            <a:normAutofit/>
          </a:bodyPr>
          <a:lstStyle/>
          <a:p>
            <a:pPr algn="just">
              <a:lnSpc>
                <a:spcPct val="150000"/>
              </a:lnSpc>
            </a:pPr>
            <a:r>
              <a:rPr lang="tr-TR" sz="2000" dirty="0"/>
              <a:t>Zaman yönetimi, bireylerin olayları kontrol altında tutması kendini yönlendirerek olayları yönetmesidir.</a:t>
            </a:r>
          </a:p>
          <a:p>
            <a:pPr algn="just">
              <a:lnSpc>
                <a:spcPct val="150000"/>
              </a:lnSpc>
            </a:pPr>
            <a:endParaRPr lang="tr-TR" sz="2000" dirty="0"/>
          </a:p>
          <a:p>
            <a:pPr marL="0" indent="0" algn="just">
              <a:lnSpc>
                <a:spcPct val="150000"/>
              </a:lnSpc>
              <a:buNone/>
            </a:pPr>
            <a:endParaRPr lang="tr-TR" sz="2000" dirty="0"/>
          </a:p>
          <a:p>
            <a:pPr marL="0" indent="0" algn="just">
              <a:lnSpc>
                <a:spcPct val="150000"/>
              </a:lnSpc>
              <a:buNone/>
            </a:pPr>
            <a:r>
              <a:rPr lang="tr-TR" sz="2000" u="sng" dirty="0"/>
              <a:t>****Şu an buradasınız. Sunum için vakit ayırdınız. Gelmeden önce nasıl bir zaman yönetimi yaptınız?</a:t>
            </a:r>
          </a:p>
        </p:txBody>
      </p:sp>
      <p:sp>
        <p:nvSpPr>
          <p:cNvPr id="20" name="Oval 12">
            <a:extLst>
              <a:ext uri="{FF2B5EF4-FFF2-40B4-BE49-F238E27FC236}">
                <a16:creationId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Resim 3">
            <a:extLst>
              <a:ext uri="{FF2B5EF4-FFF2-40B4-BE49-F238E27FC236}">
                <a16:creationId xmlns:a16="http://schemas.microsoft.com/office/drawing/2014/main" id="{4263C65C-223B-4E85-9B3A-2B7B9FD81523}"/>
              </a:ext>
            </a:extLst>
          </p:cNvPr>
          <p:cNvPicPr>
            <a:picLocks noChangeAspect="1"/>
          </p:cNvPicPr>
          <p:nvPr/>
        </p:nvPicPr>
        <p:blipFill rotWithShape="1">
          <a:blip r:embed="rId2"/>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3724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saat, nesne, iç mekan, zaman içeren bir resim&#10;&#10;Açıklama otomatik olarak oluşturuldu">
            <a:extLst>
              <a:ext uri="{FF2B5EF4-FFF2-40B4-BE49-F238E27FC236}">
                <a16:creationId xmlns:a16="http://schemas.microsoft.com/office/drawing/2014/main" id="{9D30C2CA-0754-4D22-879B-1BE4CA69DDDC}"/>
              </a:ext>
            </a:extLst>
          </p:cNvPr>
          <p:cNvPicPr>
            <a:picLocks noChangeAspect="1"/>
          </p:cNvPicPr>
          <p:nvPr/>
        </p:nvPicPr>
        <p:blipFill rotWithShape="1">
          <a:blip r:embed="rId2"/>
          <a:srcRect l="1305" r="762"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6C28C7A-D196-489E-9206-C2501F1EBD03}"/>
              </a:ext>
            </a:extLst>
          </p:cNvPr>
          <p:cNvSpPr>
            <a:spLocks noGrp="1"/>
          </p:cNvSpPr>
          <p:nvPr>
            <p:ph idx="1"/>
          </p:nvPr>
        </p:nvSpPr>
        <p:spPr>
          <a:xfrm>
            <a:off x="5633884" y="1904772"/>
            <a:ext cx="5417574" cy="4351338"/>
          </a:xfrm>
        </p:spPr>
        <p:txBody>
          <a:bodyPr>
            <a:normAutofit/>
          </a:bodyPr>
          <a:lstStyle/>
          <a:p>
            <a:pPr algn="just">
              <a:lnSpc>
                <a:spcPct val="150000"/>
              </a:lnSpc>
            </a:pPr>
            <a:r>
              <a:rPr lang="tr-TR" sz="1800" dirty="0"/>
              <a:t>Bizler zamanımızı yöneterek belirlenen ihtiyaçlara ve amaçlara daha kısa sürede ulaşabiliriz.</a:t>
            </a:r>
          </a:p>
          <a:p>
            <a:pPr algn="just">
              <a:lnSpc>
                <a:spcPct val="150000"/>
              </a:lnSpc>
            </a:pPr>
            <a:r>
              <a:rPr lang="tr-TR" sz="1800" dirty="0"/>
              <a:t>Zaman yönetiminde zamanı kullanmanın en önemli kısmı, </a:t>
            </a:r>
            <a:r>
              <a:rPr lang="tr-TR" sz="1800" u="sng" dirty="0"/>
              <a:t>hangi işlere öncelik verileceği</a:t>
            </a:r>
            <a:r>
              <a:rPr lang="tr-TR" sz="1800" dirty="0"/>
              <a:t>, </a:t>
            </a:r>
            <a:r>
              <a:rPr lang="tr-TR" sz="1800" u="sng" dirty="0"/>
              <a:t>hangilerinin ertelenebileceği </a:t>
            </a:r>
            <a:r>
              <a:rPr lang="tr-TR" sz="1800" dirty="0"/>
              <a:t>ve </a:t>
            </a:r>
            <a:r>
              <a:rPr lang="tr-TR" sz="1800" u="sng" dirty="0"/>
              <a:t>nelerin yapılıp yapılmaması gerektiğine</a:t>
            </a:r>
            <a:r>
              <a:rPr lang="tr-TR" sz="1800" dirty="0"/>
              <a:t> karar verebilmektir.  </a:t>
            </a:r>
          </a:p>
          <a:p>
            <a:pPr marL="0" indent="0" algn="just">
              <a:lnSpc>
                <a:spcPct val="150000"/>
              </a:lnSpc>
              <a:buNone/>
            </a:pPr>
            <a:endParaRPr lang="tr-TR" sz="1800" dirty="0"/>
          </a:p>
          <a:p>
            <a:pPr marL="0" indent="0" algn="just">
              <a:lnSpc>
                <a:spcPct val="150000"/>
              </a:lnSpc>
              <a:buNone/>
            </a:pPr>
            <a:r>
              <a:rPr lang="tr-TR" sz="1800" dirty="0"/>
              <a:t>                                                             </a:t>
            </a:r>
          </a:p>
        </p:txBody>
      </p:sp>
    </p:spTree>
    <p:extLst>
      <p:ext uri="{BB962C8B-B14F-4D97-AF65-F5344CB8AC3E}">
        <p14:creationId xmlns:p14="http://schemas.microsoft.com/office/powerpoint/2010/main" val="206920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B52B7-F203-41A9-8D8C-3C0EAD2A237A}"/>
              </a:ext>
            </a:extLst>
          </p:cNvPr>
          <p:cNvSpPr>
            <a:spLocks noGrp="1"/>
          </p:cNvSpPr>
          <p:nvPr>
            <p:ph type="title"/>
          </p:nvPr>
        </p:nvSpPr>
        <p:spPr/>
        <p:txBody>
          <a:bodyPr/>
          <a:lstStyle/>
          <a:p>
            <a:r>
              <a:rPr lang="tr-TR" b="1" dirty="0">
                <a:solidFill>
                  <a:srgbClr val="FFC000"/>
                </a:solidFill>
              </a:rPr>
              <a:t>Zaman Yönetimi ve Aile</a:t>
            </a:r>
          </a:p>
        </p:txBody>
      </p:sp>
      <p:sp>
        <p:nvSpPr>
          <p:cNvPr id="3" name="İçerik Yer Tutucusu 2">
            <a:extLst>
              <a:ext uri="{FF2B5EF4-FFF2-40B4-BE49-F238E27FC236}">
                <a16:creationId xmlns:a16="http://schemas.microsoft.com/office/drawing/2014/main" id="{16467B80-2D24-4669-9D0C-873FB4B04E51}"/>
              </a:ext>
            </a:extLst>
          </p:cNvPr>
          <p:cNvSpPr>
            <a:spLocks noGrp="1"/>
          </p:cNvSpPr>
          <p:nvPr>
            <p:ph idx="1"/>
          </p:nvPr>
        </p:nvSpPr>
        <p:spPr/>
        <p:txBody>
          <a:bodyPr>
            <a:normAutofit/>
          </a:bodyPr>
          <a:lstStyle/>
          <a:p>
            <a:pPr marL="0" indent="0" algn="just">
              <a:lnSpc>
                <a:spcPct val="150000"/>
              </a:lnSpc>
              <a:buNone/>
            </a:pPr>
            <a:r>
              <a:rPr lang="tr-TR" sz="2000" dirty="0">
                <a:latin typeface="Times New Roman" panose="02020603050405020304" pitchFamily="18" charset="0"/>
                <a:cs typeface="Times New Roman" panose="02020603050405020304" pitchFamily="18" charset="0"/>
              </a:rPr>
              <a:t>Zaman yönetimi ilk olarak ailede öğrenilir. Çocuk dünyaya geldiği andan itibaren ailenin ve hayatın rutinlerine uyum sağlamaya çalışır. </a:t>
            </a:r>
          </a:p>
          <a:p>
            <a:pPr marL="0" indent="0" algn="just">
              <a:lnSpc>
                <a:spcPct val="150000"/>
              </a:lnSpc>
              <a:buNone/>
            </a:pPr>
            <a:r>
              <a:rPr lang="tr-TR" sz="2000" dirty="0">
                <a:latin typeface="Times New Roman" panose="02020603050405020304" pitchFamily="18" charset="0"/>
                <a:cs typeface="Times New Roman" panose="02020603050405020304" pitchFamily="18" charset="0"/>
              </a:rPr>
              <a:t>Bu süreçte çocuk, ailenin yemek yediği, televizyon izlediği, sosyal zaman geçirdiği, işe gittiği, kitap okuduğu...vb. zamanlara alışkanlık kazanmaya başlar.</a:t>
            </a:r>
          </a:p>
        </p:txBody>
      </p:sp>
      <p:pic>
        <p:nvPicPr>
          <p:cNvPr id="4" name="Resim 3">
            <a:extLst>
              <a:ext uri="{FF2B5EF4-FFF2-40B4-BE49-F238E27FC236}">
                <a16:creationId xmlns:a16="http://schemas.microsoft.com/office/drawing/2014/main" id="{D3FD3986-2FE2-48BD-9B33-DE3132448BDC}"/>
              </a:ext>
            </a:extLst>
          </p:cNvPr>
          <p:cNvPicPr>
            <a:picLocks noChangeAspect="1"/>
          </p:cNvPicPr>
          <p:nvPr/>
        </p:nvPicPr>
        <p:blipFill>
          <a:blip r:embed="rId2"/>
          <a:stretch>
            <a:fillRect/>
          </a:stretch>
        </p:blipFill>
        <p:spPr>
          <a:xfrm>
            <a:off x="8384918" y="4568825"/>
            <a:ext cx="2619375" cy="1743075"/>
          </a:xfrm>
          <a:prstGeom prst="rect">
            <a:avLst/>
          </a:prstGeom>
        </p:spPr>
      </p:pic>
    </p:spTree>
    <p:extLst>
      <p:ext uri="{BB962C8B-B14F-4D97-AF65-F5344CB8AC3E}">
        <p14:creationId xmlns:p14="http://schemas.microsoft.com/office/powerpoint/2010/main" val="414199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57DD0D3-F869-46D0-944C-6EC60E19E3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Resim 6">
            <a:extLst>
              <a:ext uri="{FF2B5EF4-FFF2-40B4-BE49-F238E27FC236}">
                <a16:creationId xmlns:a16="http://schemas.microsoft.com/office/drawing/2014/main" id="{857558FD-1B7F-4E39-A933-428638086671}"/>
              </a:ext>
            </a:extLst>
          </p:cNvPr>
          <p:cNvPicPr>
            <a:picLocks noChangeAspect="1"/>
          </p:cNvPicPr>
          <p:nvPr/>
        </p:nvPicPr>
        <p:blipFill rotWithShape="1">
          <a:blip r:embed="rId2"/>
          <a:srcRect l="18533" r="15594"/>
          <a:stretch/>
        </p:blipFill>
        <p:spPr>
          <a:xfrm>
            <a:off x="2" y="2"/>
            <a:ext cx="6181326" cy="5254920"/>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İçerik Yer Tutucusu 2">
            <a:extLst>
              <a:ext uri="{FF2B5EF4-FFF2-40B4-BE49-F238E27FC236}">
                <a16:creationId xmlns:a16="http://schemas.microsoft.com/office/drawing/2014/main" id="{776E4A59-5081-4EED-B98D-768F38161DD4}"/>
              </a:ext>
            </a:extLst>
          </p:cNvPr>
          <p:cNvSpPr>
            <a:spLocks noGrp="1"/>
          </p:cNvSpPr>
          <p:nvPr>
            <p:ph idx="1"/>
          </p:nvPr>
        </p:nvSpPr>
        <p:spPr>
          <a:xfrm>
            <a:off x="6289158" y="2920180"/>
            <a:ext cx="5259714" cy="2734757"/>
          </a:xfrm>
        </p:spPr>
        <p:txBody>
          <a:bodyPr anchor="t">
            <a:normAutofit/>
          </a:bodyPr>
          <a:lstStyle/>
          <a:p>
            <a:pPr marL="0" indent="0" algn="just">
              <a:buNone/>
            </a:pPr>
            <a:r>
              <a:rPr lang="tr-TR" sz="2400" b="1" dirty="0">
                <a:solidFill>
                  <a:srgbClr val="FFFF00"/>
                </a:solidFill>
              </a:rPr>
              <a:t>Örneğin; </a:t>
            </a:r>
            <a:r>
              <a:rPr lang="tr-TR" sz="2400" dirty="0"/>
              <a:t>aile içerisinde işe geç kalan anne veya baba varsa çocuğun okula geç kalmaması/okul sorumluluğu kazanması kolay olmayacaktır!!</a:t>
            </a:r>
          </a:p>
        </p:txBody>
      </p:sp>
    </p:spTree>
    <p:extLst>
      <p:ext uri="{BB962C8B-B14F-4D97-AF65-F5344CB8AC3E}">
        <p14:creationId xmlns:p14="http://schemas.microsoft.com/office/powerpoint/2010/main" val="24769701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781FDA-EDCF-42DE-B3F6-19277B36BE13}"/>
              </a:ext>
            </a:extLst>
          </p:cNvPr>
          <p:cNvSpPr>
            <a:spLocks noGrp="1"/>
          </p:cNvSpPr>
          <p:nvPr>
            <p:ph type="title"/>
          </p:nvPr>
        </p:nvSpPr>
        <p:spPr>
          <a:xfrm>
            <a:off x="762001" y="803325"/>
            <a:ext cx="5314536" cy="1325563"/>
          </a:xfrm>
        </p:spPr>
        <p:txBody>
          <a:bodyPr>
            <a:normAutofit/>
          </a:bodyPr>
          <a:lstStyle/>
          <a:p>
            <a:r>
              <a:rPr lang="tr-TR" sz="3600" b="1" dirty="0">
                <a:solidFill>
                  <a:srgbClr val="FFC000"/>
                </a:solidFill>
              </a:rPr>
              <a:t>Zaman Yönetimi Tuzakları:</a:t>
            </a:r>
          </a:p>
        </p:txBody>
      </p:sp>
      <p:sp>
        <p:nvSpPr>
          <p:cNvPr id="3" name="İçerik Yer Tutucusu 2">
            <a:extLst>
              <a:ext uri="{FF2B5EF4-FFF2-40B4-BE49-F238E27FC236}">
                <a16:creationId xmlns:a16="http://schemas.microsoft.com/office/drawing/2014/main" id="{209AB1AF-4845-48D9-8988-2EE74F881904}"/>
              </a:ext>
            </a:extLst>
          </p:cNvPr>
          <p:cNvSpPr>
            <a:spLocks noGrp="1"/>
          </p:cNvSpPr>
          <p:nvPr>
            <p:ph idx="1"/>
          </p:nvPr>
        </p:nvSpPr>
        <p:spPr>
          <a:xfrm>
            <a:off x="801306" y="1916396"/>
            <a:ext cx="5697794" cy="4365736"/>
          </a:xfrm>
        </p:spPr>
        <p:txBody>
          <a:bodyPr anchor="t">
            <a:noAutofit/>
          </a:bodyPr>
          <a:lstStyle/>
          <a:p>
            <a:r>
              <a:rPr lang="tr-TR" sz="2000" dirty="0"/>
              <a:t>Disiplin eksikliği</a:t>
            </a:r>
          </a:p>
          <a:p>
            <a:r>
              <a:rPr lang="tr-TR" sz="2000" dirty="0"/>
              <a:t>Hedeflerin belirsizliği</a:t>
            </a:r>
          </a:p>
          <a:p>
            <a:r>
              <a:rPr lang="tr-TR" sz="2000" dirty="0"/>
              <a:t>Erteleme ve oyalama</a:t>
            </a:r>
          </a:p>
          <a:p>
            <a:r>
              <a:rPr lang="tr-TR" sz="2000" dirty="0"/>
              <a:t>Kendine aşırı güven veya güvensizlik</a:t>
            </a:r>
          </a:p>
          <a:p>
            <a:r>
              <a:rPr lang="tr-TR" sz="2000" dirty="0"/>
              <a:t>Hayır diyememek ve aşırı sosyallik</a:t>
            </a:r>
          </a:p>
          <a:p>
            <a:r>
              <a:rPr lang="tr-TR" sz="2000" dirty="0"/>
              <a:t>İşi hafife alma</a:t>
            </a:r>
          </a:p>
          <a:p>
            <a:r>
              <a:rPr lang="tr-TR" sz="2000" dirty="0"/>
              <a:t>Stres ve zaman baskısı</a:t>
            </a:r>
          </a:p>
          <a:p>
            <a:r>
              <a:rPr lang="tr-TR" sz="2000" dirty="0"/>
              <a:t>Olumsuz kişisel tutum (öfke, hırs,kıskançlık..</a:t>
            </a:r>
            <a:r>
              <a:rPr lang="tr-TR" sz="2000" dirty="0" err="1"/>
              <a:t>vb</a:t>
            </a:r>
            <a:r>
              <a:rPr lang="tr-TR" sz="2000" dirty="0"/>
              <a:t>.)</a:t>
            </a:r>
          </a:p>
          <a:p>
            <a:r>
              <a:rPr lang="tr-TR" sz="2000" dirty="0"/>
              <a:t>Zaman harcayan alışkanlıklara sahip olmak.</a:t>
            </a:r>
          </a:p>
          <a:p>
            <a:r>
              <a:rPr lang="tr-TR" sz="2000" dirty="0"/>
              <a:t>Kararsızlık</a:t>
            </a:r>
          </a:p>
          <a:p>
            <a:r>
              <a:rPr lang="tr-TR" sz="2000" dirty="0"/>
              <a:t>Güç olandan kaçınmak</a:t>
            </a:r>
          </a:p>
          <a:p>
            <a:r>
              <a:rPr lang="tr-TR" sz="2000" dirty="0"/>
              <a:t>Dikkat toplama sorunu</a:t>
            </a:r>
          </a:p>
          <a:p>
            <a:endParaRPr lang="tr-TR" sz="1200" dirty="0"/>
          </a:p>
          <a:p>
            <a:endParaRPr lang="tr-TR" sz="1200" dirty="0"/>
          </a:p>
        </p:txBody>
      </p:sp>
      <p:sp>
        <p:nvSpPr>
          <p:cNvPr id="24" name="Freeform: Shape 1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30DDE1F1-DDFF-4F72-814B-93B71B2270ED}"/>
              </a:ext>
            </a:extLst>
          </p:cNvPr>
          <p:cNvPicPr>
            <a:picLocks noChangeAspect="1"/>
          </p:cNvPicPr>
          <p:nvPr/>
        </p:nvPicPr>
        <p:blipFill rotWithShape="1">
          <a:blip r:embed="rId2"/>
          <a:srcRect l="24934" r="2093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216015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TotalTime>
  <Words>1047</Words>
  <Application>Microsoft Office PowerPoint</Application>
  <PresentationFormat>Geniş ekran</PresentationFormat>
  <Paragraphs>100</Paragraphs>
  <Slides>27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Calibri Light</vt:lpstr>
      <vt:lpstr>Times New Roman</vt:lpstr>
      <vt:lpstr>Office Teması</vt:lpstr>
      <vt:lpstr>ZAMAN YÖNETİMİ   ERDEMİR ANADOLU LİSESİ REHBERLİK SERVİSİ </vt:lpstr>
      <vt:lpstr>Zaman Nedir?</vt:lpstr>
      <vt:lpstr>PowerPoint Sunusu</vt:lpstr>
      <vt:lpstr>Zaman Kullanımı</vt:lpstr>
      <vt:lpstr>Zaman Yönetimi Nedir?</vt:lpstr>
      <vt:lpstr>PowerPoint Sunusu</vt:lpstr>
      <vt:lpstr>Zaman Yönetimi ve Aile</vt:lpstr>
      <vt:lpstr>PowerPoint Sunusu</vt:lpstr>
      <vt:lpstr>Zaman Yönetimi Tuzakları:</vt:lpstr>
      <vt:lpstr>PowerPoint Sunusu</vt:lpstr>
      <vt:lpstr>Zaman Yönetimi Nasıl Yapılır?</vt:lpstr>
      <vt:lpstr>PowerPoint Sunusu</vt:lpstr>
      <vt:lpstr>Pomodoro Tekniği Nedir?</vt:lpstr>
      <vt:lpstr>PowerPoint Sunusu</vt:lpstr>
      <vt:lpstr>PowerPoint Sunusu</vt:lpstr>
      <vt:lpstr>Zaman Planlaması Yapın.</vt:lpstr>
      <vt:lpstr>Zaman Yönetimini Çocuklarınıza Öğretin;</vt:lpstr>
      <vt:lpstr>Çocuğunuzun iyiliği için yaptığınızı düşündüğünüz şeyler ileride sorumluluk almasını zorlaştıracaktır!!!</vt:lpstr>
      <vt:lpstr>PowerPoint Sunusu</vt:lpstr>
      <vt:lpstr>PowerPoint Sunusu</vt:lpstr>
      <vt:lpstr>PowerPoint Sunusu</vt:lpstr>
      <vt:lpstr>PowerPoint Sunusu</vt:lpstr>
      <vt:lpstr>PowerPoint Sunusu</vt:lpstr>
      <vt:lpstr>PowerPoint Sunusu</vt:lpstr>
      <vt:lpstr>Zaman Yönetimi Yapılmazsa Ne Olur?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dc:title>
  <dc:creator>ugur seker</dc:creator>
  <cp:lastModifiedBy>pc</cp:lastModifiedBy>
  <cp:revision>8</cp:revision>
  <dcterms:created xsi:type="dcterms:W3CDTF">2020-10-15T09:32:14Z</dcterms:created>
  <dcterms:modified xsi:type="dcterms:W3CDTF">2020-11-12T08:02:51Z</dcterms:modified>
</cp:coreProperties>
</file>