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5B57D238-2F97-4BDC-9574-5A9CF507FD66}" type="datetimeFigureOut">
              <a:rPr lang="tr-TR" smtClean="0"/>
              <a:t>12.11.2020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D6F3BE-88D7-4530-A3B6-3C383CDCD52B}" type="slidenum">
              <a:rPr lang="tr-TR" smtClean="0"/>
              <a:t>‹#›</a:t>
            </a:fld>
            <a:endParaRPr lang="tr-TR"/>
          </a:p>
        </p:txBody>
      </p:sp>
    </p:spTree>
    <p:extLst>
      <p:ext uri="{BB962C8B-B14F-4D97-AF65-F5344CB8AC3E}">
        <p14:creationId xmlns:p14="http://schemas.microsoft.com/office/powerpoint/2010/main" val="24023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B57D238-2F97-4BDC-9574-5A9CF507FD66}" type="datetimeFigureOut">
              <a:rPr lang="tr-TR" smtClean="0"/>
              <a:t>12.11.2020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D6F3BE-88D7-4530-A3B6-3C383CDCD52B}" type="slidenum">
              <a:rPr lang="tr-TR" smtClean="0"/>
              <a:t>‹#›</a:t>
            </a:fld>
            <a:endParaRPr lang="tr-TR"/>
          </a:p>
        </p:txBody>
      </p:sp>
    </p:spTree>
    <p:extLst>
      <p:ext uri="{BB962C8B-B14F-4D97-AF65-F5344CB8AC3E}">
        <p14:creationId xmlns:p14="http://schemas.microsoft.com/office/powerpoint/2010/main" val="1468658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B57D238-2F97-4BDC-9574-5A9CF507FD66}" type="datetimeFigureOut">
              <a:rPr lang="tr-TR" smtClean="0"/>
              <a:t>12.11.2020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D6F3BE-88D7-4530-A3B6-3C383CDCD52B}" type="slidenum">
              <a:rPr lang="tr-TR" smtClean="0"/>
              <a:t>‹#›</a:t>
            </a:fld>
            <a:endParaRPr lang="tr-TR"/>
          </a:p>
        </p:txBody>
      </p:sp>
    </p:spTree>
    <p:extLst>
      <p:ext uri="{BB962C8B-B14F-4D97-AF65-F5344CB8AC3E}">
        <p14:creationId xmlns:p14="http://schemas.microsoft.com/office/powerpoint/2010/main" val="3865473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B57D238-2F97-4BDC-9574-5A9CF507FD66}" type="datetimeFigureOut">
              <a:rPr lang="tr-TR" smtClean="0"/>
              <a:t>12.11.2020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D6F3BE-88D7-4530-A3B6-3C383CDCD52B}" type="slidenum">
              <a:rPr lang="tr-TR" smtClean="0"/>
              <a:t>‹#›</a:t>
            </a:fld>
            <a:endParaRPr lang="tr-TR"/>
          </a:p>
        </p:txBody>
      </p:sp>
    </p:spTree>
    <p:extLst>
      <p:ext uri="{BB962C8B-B14F-4D97-AF65-F5344CB8AC3E}">
        <p14:creationId xmlns:p14="http://schemas.microsoft.com/office/powerpoint/2010/main" val="3425107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5B57D238-2F97-4BDC-9574-5A9CF507FD66}" type="datetimeFigureOut">
              <a:rPr lang="tr-TR" smtClean="0"/>
              <a:t>12.11.2020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0D6F3BE-88D7-4530-A3B6-3C383CDCD52B}" type="slidenum">
              <a:rPr lang="tr-TR" smtClean="0"/>
              <a:t>‹#›</a:t>
            </a:fld>
            <a:endParaRPr lang="tr-TR"/>
          </a:p>
        </p:txBody>
      </p:sp>
    </p:spTree>
    <p:extLst>
      <p:ext uri="{BB962C8B-B14F-4D97-AF65-F5344CB8AC3E}">
        <p14:creationId xmlns:p14="http://schemas.microsoft.com/office/powerpoint/2010/main" val="1707735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5B57D238-2F97-4BDC-9574-5A9CF507FD66}" type="datetimeFigureOut">
              <a:rPr lang="tr-TR" smtClean="0"/>
              <a:t>12.11.2020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D6F3BE-88D7-4530-A3B6-3C383CDCD52B}" type="slidenum">
              <a:rPr lang="tr-TR" smtClean="0"/>
              <a:t>‹#›</a:t>
            </a:fld>
            <a:endParaRPr lang="tr-TR"/>
          </a:p>
        </p:txBody>
      </p:sp>
    </p:spTree>
    <p:extLst>
      <p:ext uri="{BB962C8B-B14F-4D97-AF65-F5344CB8AC3E}">
        <p14:creationId xmlns:p14="http://schemas.microsoft.com/office/powerpoint/2010/main" val="1818590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5B57D238-2F97-4BDC-9574-5A9CF507FD66}" type="datetimeFigureOut">
              <a:rPr lang="tr-TR" smtClean="0"/>
              <a:t>12.11.2020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0D6F3BE-88D7-4530-A3B6-3C383CDCD52B}" type="slidenum">
              <a:rPr lang="tr-TR" smtClean="0"/>
              <a:t>‹#›</a:t>
            </a:fld>
            <a:endParaRPr lang="tr-TR"/>
          </a:p>
        </p:txBody>
      </p:sp>
    </p:spTree>
    <p:extLst>
      <p:ext uri="{BB962C8B-B14F-4D97-AF65-F5344CB8AC3E}">
        <p14:creationId xmlns:p14="http://schemas.microsoft.com/office/powerpoint/2010/main" val="1703597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5B57D238-2F97-4BDC-9574-5A9CF507FD66}" type="datetimeFigureOut">
              <a:rPr lang="tr-TR" smtClean="0"/>
              <a:t>12.11.2020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0D6F3BE-88D7-4530-A3B6-3C383CDCD52B}" type="slidenum">
              <a:rPr lang="tr-TR" smtClean="0"/>
              <a:t>‹#›</a:t>
            </a:fld>
            <a:endParaRPr lang="tr-TR"/>
          </a:p>
        </p:txBody>
      </p:sp>
    </p:spTree>
    <p:extLst>
      <p:ext uri="{BB962C8B-B14F-4D97-AF65-F5344CB8AC3E}">
        <p14:creationId xmlns:p14="http://schemas.microsoft.com/office/powerpoint/2010/main" val="3239845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B57D238-2F97-4BDC-9574-5A9CF507FD66}" type="datetimeFigureOut">
              <a:rPr lang="tr-TR" smtClean="0"/>
              <a:t>12.11.2020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0D6F3BE-88D7-4530-A3B6-3C383CDCD52B}" type="slidenum">
              <a:rPr lang="tr-TR" smtClean="0"/>
              <a:t>‹#›</a:t>
            </a:fld>
            <a:endParaRPr lang="tr-TR"/>
          </a:p>
        </p:txBody>
      </p:sp>
    </p:spTree>
    <p:extLst>
      <p:ext uri="{BB962C8B-B14F-4D97-AF65-F5344CB8AC3E}">
        <p14:creationId xmlns:p14="http://schemas.microsoft.com/office/powerpoint/2010/main" val="3633226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5B57D238-2F97-4BDC-9574-5A9CF507FD66}" type="datetimeFigureOut">
              <a:rPr lang="tr-TR" smtClean="0"/>
              <a:t>12.11.2020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D6F3BE-88D7-4530-A3B6-3C383CDCD52B}" type="slidenum">
              <a:rPr lang="tr-TR" smtClean="0"/>
              <a:t>‹#›</a:t>
            </a:fld>
            <a:endParaRPr lang="tr-TR"/>
          </a:p>
        </p:txBody>
      </p:sp>
    </p:spTree>
    <p:extLst>
      <p:ext uri="{BB962C8B-B14F-4D97-AF65-F5344CB8AC3E}">
        <p14:creationId xmlns:p14="http://schemas.microsoft.com/office/powerpoint/2010/main" val="253273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5B57D238-2F97-4BDC-9574-5A9CF507FD66}" type="datetimeFigureOut">
              <a:rPr lang="tr-TR" smtClean="0"/>
              <a:t>12.11.2020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0D6F3BE-88D7-4530-A3B6-3C383CDCD52B}" type="slidenum">
              <a:rPr lang="tr-TR" smtClean="0"/>
              <a:t>‹#›</a:t>
            </a:fld>
            <a:endParaRPr lang="tr-TR"/>
          </a:p>
        </p:txBody>
      </p:sp>
    </p:spTree>
    <p:extLst>
      <p:ext uri="{BB962C8B-B14F-4D97-AF65-F5344CB8AC3E}">
        <p14:creationId xmlns:p14="http://schemas.microsoft.com/office/powerpoint/2010/main" val="2189538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57D238-2F97-4BDC-9574-5A9CF507FD66}" type="datetimeFigureOut">
              <a:rPr lang="tr-TR" smtClean="0"/>
              <a:t>12.11.2020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D6F3BE-88D7-4530-A3B6-3C383CDCD52B}" type="slidenum">
              <a:rPr lang="tr-TR" smtClean="0"/>
              <a:t>‹#›</a:t>
            </a:fld>
            <a:endParaRPr lang="tr-TR"/>
          </a:p>
        </p:txBody>
      </p:sp>
    </p:spTree>
    <p:extLst>
      <p:ext uri="{BB962C8B-B14F-4D97-AF65-F5344CB8AC3E}">
        <p14:creationId xmlns:p14="http://schemas.microsoft.com/office/powerpoint/2010/main" val="390392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ctrTitle"/>
          </p:nvPr>
        </p:nvSpPr>
        <p:spPr>
          <a:xfrm>
            <a:off x="755576" y="1268760"/>
            <a:ext cx="7772400" cy="1470025"/>
          </a:xfrm>
        </p:spPr>
        <p:txBody>
          <a:bodyPr/>
          <a:lstStyle/>
          <a:p>
            <a:r>
              <a:rPr lang="tr-TR" b="1" i="1" dirty="0">
                <a:solidFill>
                  <a:schemeClr val="accent2">
                    <a:lumMod val="75000"/>
                  </a:schemeClr>
                </a:solidFill>
                <a:latin typeface="Cambria" panose="02040503050406030204" pitchFamily="18" charset="0"/>
                <a:ea typeface="Cambria" panose="02040503050406030204" pitchFamily="18" charset="0"/>
              </a:rPr>
              <a:t>ERDEMİR ANADOLU LİSESİ </a:t>
            </a:r>
            <a:br>
              <a:rPr lang="tr-TR" b="1" i="1" dirty="0">
                <a:solidFill>
                  <a:schemeClr val="accent2">
                    <a:lumMod val="75000"/>
                  </a:schemeClr>
                </a:solidFill>
                <a:latin typeface="Cambria" panose="02040503050406030204" pitchFamily="18" charset="0"/>
                <a:ea typeface="Cambria" panose="02040503050406030204" pitchFamily="18" charset="0"/>
              </a:rPr>
            </a:br>
            <a:r>
              <a:rPr lang="tr-TR" b="1" i="1" dirty="0">
                <a:solidFill>
                  <a:schemeClr val="accent2">
                    <a:lumMod val="75000"/>
                  </a:schemeClr>
                </a:solidFill>
                <a:latin typeface="Cambria" panose="02040503050406030204" pitchFamily="18" charset="0"/>
                <a:ea typeface="Cambria" panose="02040503050406030204" pitchFamily="18" charset="0"/>
              </a:rPr>
              <a:t>REHBERLİK SERVİSİ</a:t>
            </a:r>
          </a:p>
        </p:txBody>
      </p:sp>
      <p:sp>
        <p:nvSpPr>
          <p:cNvPr id="3" name="Alt Başlık 2"/>
          <p:cNvSpPr>
            <a:spLocks noGrp="1"/>
          </p:cNvSpPr>
          <p:nvPr>
            <p:ph type="subTitle" idx="1"/>
          </p:nvPr>
        </p:nvSpPr>
        <p:spPr>
          <a:xfrm>
            <a:off x="1763688" y="3140968"/>
            <a:ext cx="6256784" cy="720080"/>
          </a:xfrm>
        </p:spPr>
        <p:style>
          <a:lnRef idx="2">
            <a:schemeClr val="accent2"/>
          </a:lnRef>
          <a:fillRef idx="1">
            <a:schemeClr val="lt1"/>
          </a:fillRef>
          <a:effectRef idx="0">
            <a:schemeClr val="accent2"/>
          </a:effectRef>
          <a:fontRef idx="minor">
            <a:schemeClr val="dk1"/>
          </a:fontRef>
        </p:style>
        <p:txBody>
          <a:bodyPr>
            <a:normAutofit/>
          </a:bodyPr>
          <a:lstStyle/>
          <a:p>
            <a:r>
              <a:rPr lang="tr-TR" sz="3600" b="1" i="1" dirty="0"/>
              <a:t>Ergen ve Ebeveyn İlişkileri</a:t>
            </a:r>
          </a:p>
        </p:txBody>
      </p:sp>
    </p:spTree>
    <p:extLst>
      <p:ext uri="{BB962C8B-B14F-4D97-AF65-F5344CB8AC3E}">
        <p14:creationId xmlns:p14="http://schemas.microsoft.com/office/powerpoint/2010/main" val="2168125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kış Çizelgesi: Delikli Teyp 1"/>
          <p:cNvSpPr/>
          <p:nvPr/>
        </p:nvSpPr>
        <p:spPr>
          <a:xfrm>
            <a:off x="1115616" y="1772816"/>
            <a:ext cx="6768752" cy="2592288"/>
          </a:xfrm>
          <a:prstGeom prst="flowChartPunchedTap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b="1" i="1" dirty="0">
                <a:latin typeface="Comic Sans MS" pitchFamily="66" charset="0"/>
              </a:rPr>
              <a:t>Hayat, kargaşa ve katılık sahillerinde mahsur kalmaktansa hayat nehrinde, bütünleşme nehrinde bir akışa sahiptir. Bütünleşme ise bir uyum gerektirir.</a:t>
            </a:r>
          </a:p>
        </p:txBody>
      </p:sp>
    </p:spTree>
    <p:extLst>
      <p:ext uri="{BB962C8B-B14F-4D97-AF65-F5344CB8AC3E}">
        <p14:creationId xmlns:p14="http://schemas.microsoft.com/office/powerpoint/2010/main" val="1774658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827584" y="476672"/>
            <a:ext cx="7416823" cy="5601533"/>
          </a:xfrm>
          <a:prstGeom prst="rect">
            <a:avLst/>
          </a:prstGeom>
          <a:noFill/>
        </p:spPr>
        <p:txBody>
          <a:bodyPr wrap="square" rtlCol="0">
            <a:spAutoFit/>
          </a:bodyPr>
          <a:lstStyle/>
          <a:p>
            <a:r>
              <a:rPr lang="tr-TR" sz="1600" dirty="0">
                <a:latin typeface="Comic Sans MS" pitchFamily="66" charset="0"/>
              </a:rPr>
              <a:t>Doğduğunuz andan itibaren düşünün ailenize hep ihtiyaç duymuşsunuzdur. İlk birkaç yıl yemek yeme, giyinme, temizlik hemen hemen her şeyin sorumluluğu ebeveyninize ait. Onlar bundan çok memnun severek ve isteyerek sizinle ilgileniyorlar. Siz büyüdükçe her şeye dokunuyor sıcak çaya bile el atmaya başlıyorsunuz. Haliyle dış çevreden sizi korumak için belirli sınırlar çizmeye başlıyorlar. Okula başlıyorsunuz derslerinize okuma-yazma öğreniminize kadar bir destek olarak sürekli yanı başınızdalar. Siz artık birçok şeyi öğrenmiş bulunmaktasınız; çayın sıcak olduğunu biliyor, merdivenden inerken dikkatli adımlar atabiliyor hatta markete ev için alışveriş yapmaya bile gidiyorsunuz. Çünkü siz büyüyorsunuz. Ve siz şimdi 17 yaşında birey olmaya çalışan bir kişisiniz. Anne ve babanız uzun yıllarca size destek olmaya  sizi yönlendirmeye alışmış kendi kararlarınızı alacak yaşa geldiğinize, bir durumu artıları ve eksileri ile değerlendirebilmenize henüz alışmamış olabilir çünkü uzun yılların alışılagelmiş davranış kalıplarına sahipler. Onlarda çocukları gibi bir değişim içerisinde ve bazen bu değişimlere ayak uydurmakta zorlanabilirler. Hala çocukmuşsunuz gibi davranacaklardır kimi zaman. Bu ergenlik dönemi de onlar için bir değişim dönemidir. Çocuklarına bir kuş gibi uçmayı öğretmek kadar doğal ve gerekli aynı zamanda zorlu bir süreç içerisindeler. </a:t>
            </a:r>
          </a:p>
          <a:p>
            <a:endParaRPr lang="tr-TR" dirty="0"/>
          </a:p>
          <a:p>
            <a:r>
              <a:rPr lang="tr-TR" b="1" dirty="0"/>
              <a:t>Ailenizle ilgili bu dönemde yaşadığınız sizde etki uyandıran bir anıyı paylaşmak ister misiniz?</a:t>
            </a:r>
          </a:p>
        </p:txBody>
      </p:sp>
    </p:spTree>
    <p:extLst>
      <p:ext uri="{BB962C8B-B14F-4D97-AF65-F5344CB8AC3E}">
        <p14:creationId xmlns:p14="http://schemas.microsoft.com/office/powerpoint/2010/main" val="3299113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420888"/>
            <a:ext cx="7772400" cy="1470025"/>
          </a:xfrm>
          <a:ln w="28575">
            <a:solidFill>
              <a:schemeClr val="accent2"/>
            </a:solidFill>
          </a:ln>
        </p:spPr>
        <p:txBody>
          <a:bodyPr/>
          <a:lstStyle/>
          <a:p>
            <a:r>
              <a:rPr lang="tr-TR" b="1" i="1" dirty="0">
                <a:solidFill>
                  <a:schemeClr val="accent2">
                    <a:lumMod val="75000"/>
                  </a:schemeClr>
                </a:solidFill>
                <a:latin typeface="Cambria" panose="02040503050406030204" pitchFamily="18" charset="0"/>
                <a:ea typeface="Cambria" panose="02040503050406030204" pitchFamily="18" charset="0"/>
              </a:rPr>
              <a:t>ERDEMİR ANADOLU LİSESİ </a:t>
            </a:r>
            <a:br>
              <a:rPr lang="tr-TR" b="1" i="1" dirty="0">
                <a:solidFill>
                  <a:schemeClr val="accent2">
                    <a:lumMod val="75000"/>
                  </a:schemeClr>
                </a:solidFill>
                <a:latin typeface="Cambria" panose="02040503050406030204" pitchFamily="18" charset="0"/>
                <a:ea typeface="Cambria" panose="02040503050406030204" pitchFamily="18" charset="0"/>
              </a:rPr>
            </a:br>
            <a:r>
              <a:rPr lang="tr-TR" b="1" i="1" dirty="0">
                <a:solidFill>
                  <a:schemeClr val="accent2">
                    <a:lumMod val="75000"/>
                  </a:schemeClr>
                </a:solidFill>
                <a:latin typeface="Cambria" panose="02040503050406030204" pitchFamily="18" charset="0"/>
                <a:ea typeface="Cambria" panose="02040503050406030204" pitchFamily="18" charset="0"/>
              </a:rPr>
              <a:t>REHBERLİK SERVİSİ</a:t>
            </a:r>
          </a:p>
        </p:txBody>
      </p:sp>
    </p:spTree>
    <p:extLst>
      <p:ext uri="{BB962C8B-B14F-4D97-AF65-F5344CB8AC3E}">
        <p14:creationId xmlns:p14="http://schemas.microsoft.com/office/powerpoint/2010/main" val="956763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95536" y="332656"/>
            <a:ext cx="5830416" cy="1010543"/>
          </a:xfrm>
        </p:spPr>
        <p:txBody>
          <a:bodyPr>
            <a:normAutofit/>
          </a:bodyPr>
          <a:lstStyle/>
          <a:p>
            <a:r>
              <a:rPr lang="tr-TR" sz="3200" b="1" dirty="0">
                <a:solidFill>
                  <a:srgbClr val="C00000"/>
                </a:solidFill>
              </a:rPr>
              <a:t>Ergenlik Dönemi Özellikleri</a:t>
            </a:r>
          </a:p>
        </p:txBody>
      </p:sp>
      <p:sp>
        <p:nvSpPr>
          <p:cNvPr id="3" name="Alt Başlık 2"/>
          <p:cNvSpPr>
            <a:spLocks noGrp="1"/>
          </p:cNvSpPr>
          <p:nvPr>
            <p:ph type="subTitle" idx="1"/>
          </p:nvPr>
        </p:nvSpPr>
        <p:spPr>
          <a:xfrm>
            <a:off x="611560" y="1556792"/>
            <a:ext cx="7128792" cy="3240360"/>
          </a:xfrm>
        </p:spPr>
        <p:txBody>
          <a:bodyPr>
            <a:normAutofit fontScale="70000" lnSpcReduction="20000"/>
          </a:bodyPr>
          <a:lstStyle/>
          <a:p>
            <a:r>
              <a:rPr lang="tr-TR" sz="2600" b="1" dirty="0"/>
              <a:t>Ergenlik kabaca 12-24 yaş aralığını kapsamaktadır. Bu yaş aralığı kültürden kültüre değişebilmekte ve bireysel farklılıklar görülmektedir.</a:t>
            </a:r>
          </a:p>
          <a:p>
            <a:endParaRPr lang="tr-TR" sz="2600" b="1" dirty="0"/>
          </a:p>
          <a:p>
            <a:r>
              <a:rPr lang="tr-TR" sz="2600" b="1" dirty="0"/>
              <a:t>Ergenlik döneminde hormonlarda bir artış meydana geldiğini biliyoruz yalnız ergenlikte değişimin en temel nedeni beyinde gerçekleşir</a:t>
            </a:r>
          </a:p>
          <a:p>
            <a:r>
              <a:rPr lang="tr-TR" sz="2600" b="1" dirty="0"/>
              <a:t>Artan hormonlarla beraber fiziksek görünüşümüz değişmekte ve beynimizdeki değişimle ise görüşlerimiz, düşünce yapımız ve algılayışımızda farklılıklar görülmektedir. Bilişsel gelişimin en fazla olduğu dönemlerden biridir ergenlik.</a:t>
            </a:r>
          </a:p>
          <a:p>
            <a:endParaRPr lang="tr-TR" dirty="0"/>
          </a:p>
          <a:p>
            <a:endParaRPr lang="tr-TR" dirty="0"/>
          </a:p>
          <a:p>
            <a:r>
              <a:rPr lang="tr-TR" dirty="0"/>
              <a:t> </a:t>
            </a:r>
          </a:p>
          <a:p>
            <a:endParaRPr lang="tr-TR" dirty="0"/>
          </a:p>
          <a:p>
            <a:endParaRPr lang="tr-TR" dirty="0"/>
          </a:p>
        </p:txBody>
      </p:sp>
    </p:spTree>
    <p:extLst>
      <p:ext uri="{BB962C8B-B14F-4D97-AF65-F5344CB8AC3E}">
        <p14:creationId xmlns:p14="http://schemas.microsoft.com/office/powerpoint/2010/main" val="2907889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1560" y="476672"/>
            <a:ext cx="3960440" cy="5688632"/>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tr-TR" sz="1600" b="1" dirty="0"/>
              <a:t>ERGENLİKLE İLGİLİ BİLİNMESİ GEREKENLER</a:t>
            </a:r>
          </a:p>
          <a:p>
            <a:pPr marL="285750" indent="-285750">
              <a:buFont typeface="Arial" charset="0"/>
              <a:buChar char="•"/>
            </a:pPr>
            <a:r>
              <a:rPr lang="tr-TR" sz="1600" dirty="0"/>
              <a:t>Ergenlik olgunlaşma dönemidir.</a:t>
            </a:r>
          </a:p>
          <a:p>
            <a:pPr marL="285750" indent="-285750">
              <a:buFont typeface="Arial" charset="0"/>
              <a:buChar char="•"/>
            </a:pPr>
            <a:r>
              <a:rPr lang="tr-TR" sz="1600" dirty="0"/>
              <a:t>Ergenlikte sınırların zorlanması, bilinmeyeni  ve heyecan vereni araştırma isteği  daha yaratıcı ve mücadeleci bir karakter oluşmasını destekler.</a:t>
            </a:r>
          </a:p>
          <a:p>
            <a:pPr marL="285750" indent="-285750">
              <a:buFont typeface="Arial" charset="0"/>
              <a:buChar char="•"/>
            </a:pPr>
            <a:r>
              <a:rPr lang="tr-TR" sz="1600" dirty="0"/>
              <a:t>Ergenlik gerekli bir duygusal yoğunluk, sosyal ilişkiler ve yaratıcılık dönemidir.</a:t>
            </a:r>
          </a:p>
          <a:p>
            <a:pPr marL="285750" indent="-285750">
              <a:buFont typeface="Arial" charset="0"/>
              <a:buChar char="•"/>
            </a:pPr>
            <a:r>
              <a:rPr lang="tr-TR" sz="1600" dirty="0"/>
              <a:t>Ergenler değişime açık, empati kurmayı öğrenen, cesur ve yeniliği seven bireylerdir.</a:t>
            </a:r>
          </a:p>
          <a:p>
            <a:pPr marL="285750" indent="-285750">
              <a:buFont typeface="Arial" charset="0"/>
              <a:buChar char="•"/>
            </a:pPr>
            <a:r>
              <a:rPr lang="tr-TR" sz="1600" dirty="0"/>
              <a:t>Ergenlik döneminde kişisel  bağımsızlığı kazanmakla birlikte iletişimde ve sosyal yaşamda anne ve baba ile karşılıklı bağlılık söz konudur.</a:t>
            </a:r>
          </a:p>
          <a:p>
            <a:pPr marL="285750" indent="-285750" algn="ctr">
              <a:buFont typeface="Arial" charset="0"/>
              <a:buChar char="•"/>
            </a:pPr>
            <a:endParaRPr lang="tr-TR" sz="1600" dirty="0"/>
          </a:p>
          <a:p>
            <a:pPr marL="285750" indent="-285750" algn="ctr">
              <a:buFont typeface="Arial" charset="0"/>
              <a:buChar char="•"/>
            </a:pPr>
            <a:endParaRPr lang="tr-TR" sz="1600" dirty="0"/>
          </a:p>
          <a:p>
            <a:pPr marL="285750" indent="-285750" algn="ctr">
              <a:buFont typeface="Arial" charset="0"/>
              <a:buChar char="•"/>
            </a:pPr>
            <a:endParaRPr lang="tr-TR" sz="1600" dirty="0"/>
          </a:p>
        </p:txBody>
      </p:sp>
      <p:sp>
        <p:nvSpPr>
          <p:cNvPr id="3" name="Dikdörtgen 2"/>
          <p:cNvSpPr/>
          <p:nvPr/>
        </p:nvSpPr>
        <p:spPr>
          <a:xfrm>
            <a:off x="4932040" y="476672"/>
            <a:ext cx="3960440" cy="568863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tr-TR" sz="1600" b="1" dirty="0"/>
              <a:t>ERGENLİKLE İLGİLİ </a:t>
            </a:r>
            <a:r>
              <a:rPr lang="tr-TR" sz="1600" b="1" dirty="0">
                <a:solidFill>
                  <a:srgbClr val="FF0000"/>
                </a:solidFill>
              </a:rPr>
              <a:t>YANLIŞ</a:t>
            </a:r>
            <a:r>
              <a:rPr lang="tr-TR" sz="1600" b="1" dirty="0"/>
              <a:t> BİLİNENLER</a:t>
            </a:r>
          </a:p>
          <a:p>
            <a:pPr marL="285750" indent="-285750">
              <a:buFont typeface="Arial" charset="0"/>
              <a:buChar char="•"/>
            </a:pPr>
            <a:r>
              <a:rPr lang="tr-TR" sz="1600" dirty="0"/>
              <a:t>Ergenlik olgunlaşmamışlık ve büyümesi gereken bir dönemdir.</a:t>
            </a:r>
          </a:p>
          <a:p>
            <a:pPr marL="285750" indent="-285750">
              <a:buFont typeface="Arial" charset="0"/>
              <a:buChar char="•"/>
            </a:pPr>
            <a:r>
              <a:rPr lang="tr-TR" sz="1600" dirty="0"/>
              <a:t>Artan hormonlar ergenlerin  ‘öfke patlamalarına’ neden olur.</a:t>
            </a:r>
          </a:p>
          <a:p>
            <a:pPr marL="285750" indent="-285750">
              <a:buFont typeface="Arial" charset="0"/>
              <a:buChar char="•"/>
            </a:pPr>
            <a:r>
              <a:rPr lang="tr-TR" sz="1600" dirty="0"/>
              <a:t>Ergenlik herkes tarafından katlanılması gereken, az sayıda savaş yarasıyla geride bırakılması gereken bir dönemdir.</a:t>
            </a:r>
          </a:p>
          <a:p>
            <a:pPr marL="285750" indent="-285750">
              <a:buFont typeface="Arial" charset="0"/>
              <a:buChar char="•"/>
            </a:pPr>
            <a:r>
              <a:rPr lang="tr-TR" sz="1600" dirty="0"/>
              <a:t>Ergenlik bir  ‘çılgınlık’ ve ‘toy’ dönemidir.</a:t>
            </a:r>
          </a:p>
          <a:p>
            <a:pPr marL="285750" indent="-285750">
              <a:buFont typeface="Arial" charset="0"/>
              <a:buChar char="•"/>
            </a:pPr>
            <a:r>
              <a:rPr lang="tr-TR" sz="1600" dirty="0"/>
              <a:t>Ergenler ‘kontrol edilemez’ ‘tembel’ ve ‘odaklanamaz’.</a:t>
            </a:r>
          </a:p>
          <a:p>
            <a:pPr marL="285750" indent="-285750">
              <a:buFont typeface="Arial" charset="0"/>
              <a:buChar char="•"/>
            </a:pPr>
            <a:r>
              <a:rPr lang="tr-TR" sz="1600" dirty="0"/>
              <a:t>Ergenlik döneminde ‘büyümek’ yetişkinlerden tamamen bağımsız olmayı gerektirir.</a:t>
            </a:r>
          </a:p>
          <a:p>
            <a:pPr marL="285750" indent="-285750">
              <a:buFont typeface="Arial" charset="0"/>
              <a:buChar char="•"/>
            </a:pPr>
            <a:endParaRPr lang="tr-TR" sz="1600" dirty="0"/>
          </a:p>
          <a:p>
            <a:pPr marL="285750" indent="-285750" algn="ctr">
              <a:buFont typeface="Arial" charset="0"/>
              <a:buChar char="•"/>
            </a:pPr>
            <a:endParaRPr lang="tr-TR" sz="1600" dirty="0"/>
          </a:p>
          <a:p>
            <a:pPr marL="285750" indent="-285750" algn="ctr">
              <a:buFont typeface="Arial" charset="0"/>
              <a:buChar char="•"/>
            </a:pPr>
            <a:endParaRPr lang="tr-TR" sz="1600" dirty="0"/>
          </a:p>
          <a:p>
            <a:pPr marL="285750" indent="-285750" algn="ctr">
              <a:buFont typeface="Arial" charset="0"/>
              <a:buChar char="•"/>
            </a:pPr>
            <a:endParaRPr lang="tr-TR" sz="1600" dirty="0"/>
          </a:p>
        </p:txBody>
      </p:sp>
    </p:spTree>
    <p:extLst>
      <p:ext uri="{BB962C8B-B14F-4D97-AF65-F5344CB8AC3E}">
        <p14:creationId xmlns:p14="http://schemas.microsoft.com/office/powerpoint/2010/main" val="3342037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619672" y="226243"/>
            <a:ext cx="6293938" cy="7200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dirty="0"/>
              <a:t>ERGEN BEYNİNİN GELİŞMESİNDE 4 ÖZELLİK</a:t>
            </a:r>
          </a:p>
        </p:txBody>
      </p:sp>
      <p:graphicFrame>
        <p:nvGraphicFramePr>
          <p:cNvPr id="5" name="Tablo 4"/>
          <p:cNvGraphicFramePr>
            <a:graphicFrameLocks noGrp="1"/>
          </p:cNvGraphicFramePr>
          <p:nvPr>
            <p:extLst>
              <p:ext uri="{D42A27DB-BD31-4B8C-83A1-F6EECF244321}">
                <p14:modId xmlns:p14="http://schemas.microsoft.com/office/powerpoint/2010/main" val="1292372097"/>
              </p:ext>
            </p:extLst>
          </p:nvPr>
        </p:nvGraphicFramePr>
        <p:xfrm>
          <a:off x="611560" y="1196752"/>
          <a:ext cx="8136904" cy="5178941"/>
        </p:xfrm>
        <a:graphic>
          <a:graphicData uri="http://schemas.openxmlformats.org/drawingml/2006/table">
            <a:tbl>
              <a:tblPr firstRow="1" bandRow="1">
                <a:tableStyleId>{5C22544A-7EE6-4342-B048-85BDC9FD1C3A}</a:tableStyleId>
              </a:tblPr>
              <a:tblGrid>
                <a:gridCol w="1296143">
                  <a:extLst>
                    <a:ext uri="{9D8B030D-6E8A-4147-A177-3AD203B41FA5}">
                      <a16:colId xmlns:a16="http://schemas.microsoft.com/office/drawing/2014/main" val="20000"/>
                    </a:ext>
                  </a:extLst>
                </a:gridCol>
                <a:gridCol w="1711099">
                  <a:extLst>
                    <a:ext uri="{9D8B030D-6E8A-4147-A177-3AD203B41FA5}">
                      <a16:colId xmlns:a16="http://schemas.microsoft.com/office/drawing/2014/main" val="20001"/>
                    </a:ext>
                  </a:extLst>
                </a:gridCol>
                <a:gridCol w="1691430">
                  <a:extLst>
                    <a:ext uri="{9D8B030D-6E8A-4147-A177-3AD203B41FA5}">
                      <a16:colId xmlns:a16="http://schemas.microsoft.com/office/drawing/2014/main" val="20002"/>
                    </a:ext>
                  </a:extLst>
                </a:gridCol>
                <a:gridCol w="1530548">
                  <a:extLst>
                    <a:ext uri="{9D8B030D-6E8A-4147-A177-3AD203B41FA5}">
                      <a16:colId xmlns:a16="http://schemas.microsoft.com/office/drawing/2014/main" val="20003"/>
                    </a:ext>
                  </a:extLst>
                </a:gridCol>
                <a:gridCol w="1907684">
                  <a:extLst>
                    <a:ext uri="{9D8B030D-6E8A-4147-A177-3AD203B41FA5}">
                      <a16:colId xmlns:a16="http://schemas.microsoft.com/office/drawing/2014/main" val="20004"/>
                    </a:ext>
                  </a:extLst>
                </a:gridCol>
              </a:tblGrid>
              <a:tr h="751249">
                <a:tc>
                  <a:txBody>
                    <a:bodyPr/>
                    <a:lstStyle/>
                    <a:p>
                      <a:endParaRPr lang="tr-TR" dirty="0"/>
                    </a:p>
                  </a:txBody>
                  <a:tcPr/>
                </a:tc>
                <a:tc>
                  <a:txBody>
                    <a:bodyPr/>
                    <a:lstStyle/>
                    <a:p>
                      <a:r>
                        <a:rPr lang="tr-TR" sz="1400" dirty="0"/>
                        <a:t>ORİJİNALLİK</a:t>
                      </a:r>
                      <a:r>
                        <a:rPr lang="tr-TR" sz="1400" baseline="0" dirty="0"/>
                        <a:t> ARAYIŞI</a:t>
                      </a:r>
                      <a:endParaRPr lang="tr-TR" sz="1400" dirty="0"/>
                    </a:p>
                  </a:txBody>
                  <a:tcPr/>
                </a:tc>
                <a:tc>
                  <a:txBody>
                    <a:bodyPr/>
                    <a:lstStyle/>
                    <a:p>
                      <a:r>
                        <a:rPr lang="tr-TR" sz="1400" dirty="0"/>
                        <a:t>SOSYAL</a:t>
                      </a:r>
                      <a:r>
                        <a:rPr lang="tr-TR" sz="1400" baseline="0" dirty="0"/>
                        <a:t> İLİŞKİLER</a:t>
                      </a:r>
                      <a:endParaRPr lang="tr-TR" sz="1400" dirty="0"/>
                    </a:p>
                  </a:txBody>
                  <a:tcPr/>
                </a:tc>
                <a:tc>
                  <a:txBody>
                    <a:bodyPr/>
                    <a:lstStyle/>
                    <a:p>
                      <a:r>
                        <a:rPr lang="tr-TR" sz="1400" dirty="0"/>
                        <a:t>ARTAN DUYGUSAL YOĞUNLUK</a:t>
                      </a:r>
                    </a:p>
                  </a:txBody>
                  <a:tcPr/>
                </a:tc>
                <a:tc>
                  <a:txBody>
                    <a:bodyPr/>
                    <a:lstStyle/>
                    <a:p>
                      <a:r>
                        <a:rPr lang="tr-TR" sz="1400" dirty="0"/>
                        <a:t>ŞUURLU VE YARATICI ARAŞTIRICILIK</a:t>
                      </a:r>
                    </a:p>
                  </a:txBody>
                  <a:tcPr/>
                </a:tc>
                <a:extLst>
                  <a:ext uri="{0D108BD9-81ED-4DB2-BD59-A6C34878D82A}">
                    <a16:rowId xmlns:a16="http://schemas.microsoft.com/office/drawing/2014/main" val="10000"/>
                  </a:ext>
                </a:extLst>
              </a:tr>
              <a:tr h="1502498">
                <a:tc>
                  <a:txBody>
                    <a:bodyPr/>
                    <a:lstStyle/>
                    <a:p>
                      <a:r>
                        <a:rPr lang="tr-TR" sz="1600" b="1" dirty="0"/>
                        <a:t>DEZAVANTAJ</a:t>
                      </a:r>
                    </a:p>
                  </a:txBody>
                  <a:tcPr/>
                </a:tc>
                <a:tc>
                  <a:txBody>
                    <a:bodyPr/>
                    <a:lstStyle/>
                    <a:p>
                      <a:r>
                        <a:rPr lang="tr-TR" sz="1600" dirty="0"/>
                        <a:t>Heyecanı</a:t>
                      </a:r>
                      <a:r>
                        <a:rPr lang="tr-TR" sz="1600" baseline="0" dirty="0"/>
                        <a:t> aşırı önemserken riski göz ardı edebilir.</a:t>
                      </a:r>
                      <a:endParaRPr lang="tr-TR" sz="1600" dirty="0"/>
                    </a:p>
                  </a:txBody>
                  <a:tcPr/>
                </a:tc>
                <a:tc>
                  <a:txBody>
                    <a:bodyPr/>
                    <a:lstStyle/>
                    <a:p>
                      <a:r>
                        <a:rPr lang="tr-TR" sz="1600" dirty="0"/>
                        <a:t>Sadece</a:t>
                      </a:r>
                      <a:r>
                        <a:rPr lang="tr-TR" sz="1600" baseline="0" dirty="0"/>
                        <a:t> yaşıtlarıyla çevrelenmiş gençlerde riskli davranışlar artar. Yetişkin bilgisi  ve mantığı reddedilmesi.</a:t>
                      </a:r>
                      <a:endParaRPr lang="tr-TR" sz="1600" dirty="0"/>
                    </a:p>
                  </a:txBody>
                  <a:tcPr/>
                </a:tc>
                <a:tc>
                  <a:txBody>
                    <a:bodyPr/>
                    <a:lstStyle/>
                    <a:p>
                      <a:r>
                        <a:rPr lang="tr-TR" sz="1600" dirty="0"/>
                        <a:t>Ani karar vermeye, huysuzluğa</a:t>
                      </a:r>
                      <a:r>
                        <a:rPr lang="tr-TR" sz="1600" baseline="0" dirty="0"/>
                        <a:t> ve aşırı, bazen de gereksiz tepkiler göstermeye neden olur.</a:t>
                      </a:r>
                      <a:endParaRPr lang="tr-TR" sz="1600" dirty="0"/>
                    </a:p>
                  </a:txBody>
                  <a:tcPr/>
                </a:tc>
                <a:tc>
                  <a:txBody>
                    <a:bodyPr/>
                    <a:lstStyle/>
                    <a:p>
                      <a:r>
                        <a:rPr lang="tr-TR" sz="1600" dirty="0"/>
                        <a:t>ergenlik yıllarında</a:t>
                      </a:r>
                      <a:r>
                        <a:rPr lang="tr-TR" sz="1600" baseline="0" dirty="0"/>
                        <a:t> hayatın anlamını araştırmak, kimlik bunalımına, akranların baskısına açık olmaya neden olabilir.</a:t>
                      </a:r>
                      <a:r>
                        <a:rPr lang="tr-TR" sz="1600" dirty="0"/>
                        <a:t> </a:t>
                      </a:r>
                    </a:p>
                  </a:txBody>
                  <a:tcPr/>
                </a:tc>
                <a:extLst>
                  <a:ext uri="{0D108BD9-81ED-4DB2-BD59-A6C34878D82A}">
                    <a16:rowId xmlns:a16="http://schemas.microsoft.com/office/drawing/2014/main" val="10001"/>
                  </a:ext>
                </a:extLst>
              </a:tr>
              <a:tr h="2629372">
                <a:tc>
                  <a:txBody>
                    <a:bodyPr/>
                    <a:lstStyle/>
                    <a:p>
                      <a:r>
                        <a:rPr lang="tr-TR" sz="1600" b="1" dirty="0"/>
                        <a:t>AVANTAJ</a:t>
                      </a:r>
                    </a:p>
                  </a:txBody>
                  <a:tcPr/>
                </a:tc>
                <a:tc>
                  <a:txBody>
                    <a:bodyPr/>
                    <a:lstStyle/>
                    <a:p>
                      <a:r>
                        <a:rPr lang="tr-TR" sz="1600" dirty="0"/>
                        <a:t>Değişime açık</a:t>
                      </a:r>
                      <a:r>
                        <a:rPr lang="tr-TR" sz="1600" baseline="0" dirty="0"/>
                        <a:t> olmak ve tutkulu bir yaşam ortaya çıkar. Yeni yolları tasarlama becerisi kazanır.</a:t>
                      </a:r>
                      <a:endParaRPr lang="tr-TR" sz="1600" dirty="0"/>
                    </a:p>
                  </a:txBody>
                  <a:tcPr/>
                </a:tc>
                <a:tc>
                  <a:txBody>
                    <a:bodyPr/>
                    <a:lstStyle/>
                    <a:p>
                      <a:r>
                        <a:rPr lang="tr-TR" sz="1600" dirty="0"/>
                        <a:t>Hayat boyu sağlığın, uzun yaşamın ve mutluluğun kaynağı olan birbirini destekleyici ilişkilerin</a:t>
                      </a:r>
                      <a:r>
                        <a:rPr lang="tr-TR" sz="1600" baseline="0" dirty="0"/>
                        <a:t> kurulması.</a:t>
                      </a:r>
                      <a:endParaRPr lang="tr-TR" sz="1600" dirty="0"/>
                    </a:p>
                  </a:txBody>
                  <a:tcPr/>
                </a:tc>
                <a:tc>
                  <a:txBody>
                    <a:bodyPr/>
                    <a:lstStyle/>
                    <a:p>
                      <a:r>
                        <a:rPr lang="tr-TR" sz="1600" dirty="0"/>
                        <a:t>Hayata dirlik kazandırır. Enerji ve coşkunluk</a:t>
                      </a:r>
                      <a:r>
                        <a:rPr lang="tr-TR" sz="1600" baseline="0" dirty="0"/>
                        <a:t> ve şevk veren istekle dolabilir.</a:t>
                      </a:r>
                      <a:endParaRPr lang="tr-T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dirty="0"/>
                        <a:t>Soyut muhakemeye başlaması</a:t>
                      </a:r>
                      <a:r>
                        <a:rPr lang="tr-TR" sz="1600" baseline="0" dirty="0"/>
                        <a:t> sonucu mevcut durumu sorgulamaya, yeni fikirler üretmeye ve yeni buluşlara yönlendirir.</a:t>
                      </a:r>
                      <a:endParaRPr lang="tr-TR" sz="1600" dirty="0"/>
                    </a:p>
                    <a:p>
                      <a:endParaRPr lang="tr-TR" sz="16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711006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i="1" dirty="0">
                <a:solidFill>
                  <a:srgbClr val="C00000"/>
                </a:solidFill>
              </a:rPr>
              <a:t>Kimlik Bunalımı</a:t>
            </a:r>
          </a:p>
        </p:txBody>
      </p:sp>
      <p:sp>
        <p:nvSpPr>
          <p:cNvPr id="3" name="İçerik Yer Tutucusu 2"/>
          <p:cNvSpPr>
            <a:spLocks noGrp="1"/>
          </p:cNvSpPr>
          <p:nvPr>
            <p:ph idx="1"/>
          </p:nvPr>
        </p:nvSpPr>
        <p:spPr/>
        <p:txBody>
          <a:bodyPr>
            <a:normAutofit/>
          </a:bodyPr>
          <a:lstStyle/>
          <a:p>
            <a:r>
              <a:rPr lang="tr-TR" sz="2000" dirty="0"/>
              <a:t>Ergenlik bir kimlik arayışı dönemidir.</a:t>
            </a:r>
          </a:p>
          <a:p>
            <a:r>
              <a:rPr lang="tr-TR" sz="2000" dirty="0"/>
              <a:t> Yetişkinlere baktığımızda farklı karakter özellikleri görebilmekteyiz. Hayat görüşü, mesleği, konuşma tarzı, anlayışı gibi birçok faktörün etkisiyle oluşmuş bir karakter yapısı gözlemleriz. Buna kimlik diyoruz. </a:t>
            </a:r>
          </a:p>
          <a:p>
            <a:r>
              <a:rPr lang="tr-TR" sz="2000" dirty="0"/>
              <a:t>Ergenlik döneminin sonunda bir kimlik kazanmamız gerekir. Sağlam zemine oturtulmuş ve aynı zamanda çağa ayak uyduran yeniliğe açık olan bir kimlik. </a:t>
            </a:r>
          </a:p>
          <a:p>
            <a:r>
              <a:rPr lang="tr-TR" sz="2000" dirty="0"/>
              <a:t>Bunun için her ergen bir kimlik arayışına girer ve birçok ergenin kimlik bunalımı yaşaması doğaldır. Yalnız değilsin; ergenlik heyecan verici, coşkulu bir dönem olmakla beraber zorlukları olan da bir dönemdir. Bu dönemden her birey geçmektedir.</a:t>
            </a:r>
          </a:p>
        </p:txBody>
      </p:sp>
    </p:spTree>
    <p:extLst>
      <p:ext uri="{BB962C8B-B14F-4D97-AF65-F5344CB8AC3E}">
        <p14:creationId xmlns:p14="http://schemas.microsoft.com/office/powerpoint/2010/main" val="1055383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kış Çizelgesi: Sonlandırıcı 1"/>
          <p:cNvSpPr/>
          <p:nvPr/>
        </p:nvSpPr>
        <p:spPr>
          <a:xfrm>
            <a:off x="1331640" y="764704"/>
            <a:ext cx="6480720" cy="2160240"/>
          </a:xfrm>
          <a:prstGeom prst="flowChartTerminator">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b="1" i="1" dirty="0"/>
              <a:t>Hayat ciddidir. Ama bu hayatlarımıza mutluluk ve mizah getirebiliriz. Hayatın problemlerine rağmen değil, onlar vesilesiyle mizah ve keyifle yaşamalıyız.</a:t>
            </a:r>
          </a:p>
        </p:txBody>
      </p:sp>
      <p:sp>
        <p:nvSpPr>
          <p:cNvPr id="5" name="Akış Çizelgesi: Sonlandırıcı 4"/>
          <p:cNvSpPr/>
          <p:nvPr/>
        </p:nvSpPr>
        <p:spPr>
          <a:xfrm>
            <a:off x="1331640" y="3789040"/>
            <a:ext cx="6552728" cy="208823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i="1" dirty="0">
                <a:solidFill>
                  <a:schemeClr val="tx1"/>
                </a:solidFill>
              </a:rPr>
              <a:t>Ergenlik döneminde meydana gelen değişimler, hemen geçiştirilecek şeyler değildir; yetişkinlikte dolu ve anlamlı bir hayat yaşamak için muhafaza etmemiz gereken özelliklerdir</a:t>
            </a:r>
            <a:r>
              <a:rPr lang="tr-TR" dirty="0"/>
              <a:t>.</a:t>
            </a:r>
          </a:p>
        </p:txBody>
      </p:sp>
    </p:spTree>
    <p:extLst>
      <p:ext uri="{BB962C8B-B14F-4D97-AF65-F5344CB8AC3E}">
        <p14:creationId xmlns:p14="http://schemas.microsoft.com/office/powerpoint/2010/main" val="3547901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i="1" dirty="0">
                <a:solidFill>
                  <a:srgbClr val="C00000"/>
                </a:solidFill>
              </a:rPr>
              <a:t>Ergen ve Ebeveyn İlişkisi</a:t>
            </a:r>
          </a:p>
        </p:txBody>
      </p:sp>
      <p:sp>
        <p:nvSpPr>
          <p:cNvPr id="3" name="İçerik Yer Tutucusu 2"/>
          <p:cNvSpPr>
            <a:spLocks noGrp="1"/>
          </p:cNvSpPr>
          <p:nvPr>
            <p:ph idx="1"/>
          </p:nvPr>
        </p:nvSpPr>
        <p:spPr/>
        <p:txBody>
          <a:bodyPr>
            <a:normAutofit/>
          </a:bodyPr>
          <a:lstStyle/>
          <a:p>
            <a:r>
              <a:rPr lang="tr-TR" sz="1600" dirty="0">
                <a:latin typeface="Comic Sans MS" pitchFamily="66" charset="0"/>
              </a:rPr>
              <a:t>Ergenlik, ebeveynlerimizi kahraman olarak değil de hataları ve sınırları olan normal insanlar olarak görmeye başladığımız bir dönemdir. Anne ve babalarımızı çocukken kusursuz görme eğilimindeyken ergenlik çağında düşünce yapısındaki bu değişiklik bizi ebeveynlerden ayrılıp dış dünyaya açar.</a:t>
            </a:r>
          </a:p>
          <a:p>
            <a:endParaRPr lang="tr-TR" sz="1800" dirty="0">
              <a:solidFill>
                <a:srgbClr val="C00000"/>
              </a:solidFill>
              <a:latin typeface="Bahnschrift Condensed" pitchFamily="34" charset="0"/>
            </a:endParaRPr>
          </a:p>
          <a:p>
            <a:r>
              <a:rPr lang="tr-TR" sz="1800" dirty="0">
                <a:solidFill>
                  <a:srgbClr val="C00000"/>
                </a:solidFill>
                <a:latin typeface="Bahnschrift Condensed" pitchFamily="34" charset="0"/>
              </a:rPr>
              <a:t>Mark Twain;</a:t>
            </a:r>
          </a:p>
          <a:p>
            <a:pPr marL="0" indent="0">
              <a:buNone/>
            </a:pPr>
            <a:r>
              <a:rPr lang="tr-TR" sz="1800" dirty="0">
                <a:solidFill>
                  <a:srgbClr val="C00000"/>
                </a:solidFill>
                <a:latin typeface="Bahnschrift Condensed" pitchFamily="34" charset="0"/>
              </a:rPr>
              <a:t>On dört yaşımdayken babam o kadar cahil bir insandı ki etrafımda olmasına katlanamazdım. Fakat 21 yaşıma geldiğimde bizim ihtiyarın yedi senede ne kadar çok şey öğrendiğine şaştım.</a:t>
            </a:r>
          </a:p>
          <a:p>
            <a:pPr marL="0" indent="0">
              <a:buNone/>
            </a:pPr>
            <a:endParaRPr lang="tr-TR" sz="1800" dirty="0">
              <a:solidFill>
                <a:srgbClr val="C00000"/>
              </a:solidFill>
              <a:latin typeface="Bahnschrift Condensed" pitchFamily="34" charset="0"/>
            </a:endParaRPr>
          </a:p>
          <a:p>
            <a:pPr marL="0" indent="0">
              <a:buNone/>
            </a:pPr>
            <a:r>
              <a:rPr lang="tr-TR" sz="1800" dirty="0">
                <a:latin typeface="Bahnschrift Condensed" pitchFamily="34" charset="0"/>
              </a:rPr>
              <a:t>12-24 yaş arası duygusal yoğunluk gibi beynimizdeki değişimler davranışlarımızı etkilemekte ve hayatımızın en tehlikeli dönemini oluşturmaktadır. Böyle bir yaş aralığında ebeveynlerimizin bizi önemseyip merak etmesi olağandır.</a:t>
            </a:r>
          </a:p>
        </p:txBody>
      </p:sp>
    </p:spTree>
    <p:extLst>
      <p:ext uri="{BB962C8B-B14F-4D97-AF65-F5344CB8AC3E}">
        <p14:creationId xmlns:p14="http://schemas.microsoft.com/office/powerpoint/2010/main" val="3988939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i="1" dirty="0">
                <a:solidFill>
                  <a:srgbClr val="C00000"/>
                </a:solidFill>
              </a:rPr>
              <a:t>Ergen ve Ebeveyn İlişkisi</a:t>
            </a:r>
            <a:endParaRPr lang="tr-TR" dirty="0">
              <a:solidFill>
                <a:srgbClr val="C00000"/>
              </a:solidFill>
            </a:endParaRPr>
          </a:p>
        </p:txBody>
      </p:sp>
      <p:sp>
        <p:nvSpPr>
          <p:cNvPr id="3" name="İçerik Yer Tutucusu 2"/>
          <p:cNvSpPr>
            <a:spLocks noGrp="1"/>
          </p:cNvSpPr>
          <p:nvPr>
            <p:ph idx="1"/>
          </p:nvPr>
        </p:nvSpPr>
        <p:spPr/>
        <p:txBody>
          <a:bodyPr>
            <a:normAutofit/>
          </a:bodyPr>
          <a:lstStyle/>
          <a:p>
            <a:pPr>
              <a:buFont typeface="Wingdings" panose="05000000000000000000" pitchFamily="2" charset="2"/>
              <a:buChar char="Ø"/>
            </a:pPr>
            <a:r>
              <a:rPr lang="tr-TR" sz="1600" dirty="0">
                <a:latin typeface="Comic Sans MS" pitchFamily="66" charset="0"/>
              </a:rPr>
              <a:t>Ergenlerin diğer insanlardan veya ailesinden uzaklaşması normaldir; ancak kendini tamamen soyutlaması hiç kimseye fayda getirmez ve bu doğal değildir.</a:t>
            </a:r>
          </a:p>
          <a:p>
            <a:pPr>
              <a:buFont typeface="Wingdings" panose="05000000000000000000" pitchFamily="2" charset="2"/>
              <a:buChar char="Ø"/>
            </a:pPr>
            <a:endParaRPr lang="tr-TR" sz="1600" dirty="0">
              <a:latin typeface="Comic Sans MS" pitchFamily="66" charset="0"/>
            </a:endParaRPr>
          </a:p>
          <a:p>
            <a:pPr>
              <a:buFont typeface="Wingdings" panose="05000000000000000000" pitchFamily="2" charset="2"/>
              <a:buChar char="Ø"/>
            </a:pPr>
            <a:r>
              <a:rPr lang="tr-TR" sz="1600" dirty="0">
                <a:latin typeface="Comic Sans MS" pitchFamily="66" charset="0"/>
              </a:rPr>
              <a:t>Zihin gerçek anlamda ‘plastik’ tir –yani tecrübeyle değişebilir- ve hangi yaşta olursa olsun onu daha sağlıklı ve uyumlu hale getirmek mümkündür. Bu yüzden ebeveynlerinizin de değişime açık olduğunu unutmamalı onlarla ortak bir noktada buluşabileceğimizi bilmeliyiz.</a:t>
            </a:r>
          </a:p>
          <a:p>
            <a:pPr>
              <a:buFont typeface="Wingdings" panose="05000000000000000000" pitchFamily="2" charset="2"/>
              <a:buChar char="Ø"/>
            </a:pPr>
            <a:endParaRPr lang="tr-TR" sz="1600" dirty="0">
              <a:latin typeface="Comic Sans MS" pitchFamily="66" charset="0"/>
            </a:endParaRPr>
          </a:p>
          <a:p>
            <a:pPr>
              <a:buFont typeface="Wingdings" panose="05000000000000000000" pitchFamily="2" charset="2"/>
              <a:buChar char="Ø"/>
            </a:pPr>
            <a:r>
              <a:rPr lang="tr-TR" sz="1600" dirty="0">
                <a:latin typeface="Comic Sans MS" pitchFamily="66" charset="0"/>
              </a:rPr>
              <a:t>Ergenlerin bireyselleşme çabalarının yanında anne ve babalarıyla ters düşmeleri sıkça görülür. Bazı durumlarda bir yetişkin gibi davranmanıza beklerken kimi durumlarda da sizi yetkin görmeyebilirler. Bu sizin için bir tutarsızlık oluşturabilir. Kendi görüşlerinizi ‘BEN DİLİ’ ile ifade edebilirsiniz.</a:t>
            </a:r>
          </a:p>
          <a:p>
            <a:pPr>
              <a:buFont typeface="Wingdings" panose="05000000000000000000" pitchFamily="2" charset="2"/>
              <a:buChar char="Ø"/>
            </a:pPr>
            <a:endParaRPr lang="tr-TR" sz="1600" dirty="0">
              <a:latin typeface="Comic Sans MS" pitchFamily="66" charset="0"/>
            </a:endParaRPr>
          </a:p>
          <a:p>
            <a:pPr>
              <a:buFont typeface="Wingdings" panose="05000000000000000000" pitchFamily="2" charset="2"/>
              <a:buChar char="Ø"/>
            </a:pPr>
            <a:endParaRPr lang="tr-TR" sz="1600" dirty="0">
              <a:latin typeface="Comic Sans MS" pitchFamily="66" charset="0"/>
            </a:endParaRPr>
          </a:p>
          <a:p>
            <a:pPr>
              <a:buFont typeface="Wingdings" panose="05000000000000000000" pitchFamily="2" charset="2"/>
              <a:buChar char="Ø"/>
            </a:pPr>
            <a:endParaRPr lang="tr-TR" sz="1600" dirty="0">
              <a:latin typeface="Comic Sans MS" pitchFamily="66" charset="0"/>
            </a:endParaRPr>
          </a:p>
          <a:p>
            <a:pPr marL="0" indent="0">
              <a:buNone/>
            </a:pPr>
            <a:r>
              <a:rPr lang="tr-TR" sz="1600" dirty="0">
                <a:latin typeface="Comic Sans MS" pitchFamily="66" charset="0"/>
              </a:rPr>
              <a:t> </a:t>
            </a:r>
          </a:p>
          <a:p>
            <a:pPr>
              <a:buFont typeface="Wingdings" panose="05000000000000000000" pitchFamily="2" charset="2"/>
              <a:buChar char="Ø"/>
            </a:pPr>
            <a:endParaRPr lang="tr-TR" sz="1600" dirty="0">
              <a:latin typeface="Comic Sans MS" pitchFamily="66" charset="0"/>
            </a:endParaRPr>
          </a:p>
          <a:p>
            <a:pPr>
              <a:buFont typeface="Wingdings" panose="05000000000000000000" pitchFamily="2" charset="2"/>
              <a:buChar char="Ø"/>
            </a:pPr>
            <a:endParaRPr lang="tr-TR" sz="1600" dirty="0">
              <a:latin typeface="Comic Sans MS" pitchFamily="66" charset="0"/>
            </a:endParaRPr>
          </a:p>
        </p:txBody>
      </p:sp>
    </p:spTree>
    <p:extLst>
      <p:ext uri="{BB962C8B-B14F-4D97-AF65-F5344CB8AC3E}">
        <p14:creationId xmlns:p14="http://schemas.microsoft.com/office/powerpoint/2010/main" val="1804756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i="1" dirty="0"/>
              <a:t>BEN DİLİ</a:t>
            </a:r>
          </a:p>
        </p:txBody>
      </p:sp>
      <p:sp>
        <p:nvSpPr>
          <p:cNvPr id="3" name="İçerik Yer Tutucusu 2"/>
          <p:cNvSpPr>
            <a:spLocks noGrp="1"/>
          </p:cNvSpPr>
          <p:nvPr>
            <p:ph idx="1"/>
          </p:nvPr>
        </p:nvSpPr>
        <p:spPr>
          <a:xfrm>
            <a:off x="467544" y="1196752"/>
            <a:ext cx="8229600" cy="4525963"/>
          </a:xfrm>
        </p:spPr>
        <p:txBody>
          <a:bodyPr>
            <a:normAutofit lnSpcReduction="10000"/>
          </a:bodyPr>
          <a:lstStyle/>
          <a:p>
            <a:r>
              <a:rPr lang="tr-TR" sz="1600" dirty="0">
                <a:latin typeface="Comic Sans MS" pitchFamily="66" charset="0"/>
              </a:rPr>
              <a:t>Yargılamadan kendi düşünce duygularımızı karşı tarafa aktarabilmenin dilidir. Suçlama içermez. Çünkü suçlayıcı bir dil karşı tarafı haksız da olsa savunmaya iter.</a:t>
            </a:r>
          </a:p>
          <a:p>
            <a:r>
              <a:rPr lang="tr-TR" sz="1600" dirty="0">
                <a:latin typeface="Comic Sans MS" pitchFamily="66" charset="0"/>
              </a:rPr>
              <a:t>Örnek; Anne misafirlere hizmet et artık büyümüşsün demene rağmen yalnız alışverişe çıkamazsın büyümen gerek diyorsun. Ben nasıl davranacağımı şaşırıyorum. Bu durumda ne yapacağımı şaşırıyor ve öfkeleniyorum.</a:t>
            </a:r>
          </a:p>
          <a:p>
            <a:endParaRPr lang="tr-TR" sz="1600" dirty="0">
              <a:latin typeface="Comic Sans MS" pitchFamily="66" charset="0"/>
            </a:endParaRPr>
          </a:p>
          <a:p>
            <a:pPr marL="0" indent="0">
              <a:buNone/>
            </a:pPr>
            <a:r>
              <a:rPr lang="tr-TR" sz="1600" b="1" dirty="0">
                <a:solidFill>
                  <a:srgbClr val="C00000"/>
                </a:solidFill>
                <a:latin typeface="Comic Sans MS" pitchFamily="66" charset="0"/>
              </a:rPr>
              <a:t>Gördüğünüz gibi kendi duygu ve düşüncelerime odaklandım. </a:t>
            </a:r>
          </a:p>
          <a:p>
            <a:pPr marL="0" indent="0">
              <a:buNone/>
            </a:pPr>
            <a:endParaRPr lang="tr-TR" sz="1600" b="1" dirty="0">
              <a:solidFill>
                <a:srgbClr val="C00000"/>
              </a:solidFill>
              <a:latin typeface="Comic Sans MS" pitchFamily="66" charset="0"/>
            </a:endParaRPr>
          </a:p>
          <a:p>
            <a:pPr marL="0" indent="0">
              <a:buNone/>
            </a:pPr>
            <a:r>
              <a:rPr lang="tr-TR" sz="1600" b="1" dirty="0">
                <a:solidFill>
                  <a:srgbClr val="C00000"/>
                </a:solidFill>
                <a:latin typeface="Comic Sans MS" pitchFamily="66" charset="0"/>
              </a:rPr>
              <a:t>  </a:t>
            </a:r>
            <a:r>
              <a:rPr lang="tr-TR" sz="1600" b="1" dirty="0">
                <a:latin typeface="Comic Sans MS" pitchFamily="66" charset="0"/>
              </a:rPr>
              <a:t>* Sen beni kararsızlık içinde bırakıyorsun yeter artık büyüyüp büyümediğime kesin karar ver.</a:t>
            </a:r>
          </a:p>
          <a:p>
            <a:pPr marL="0" indent="0">
              <a:buNone/>
            </a:pPr>
            <a:endParaRPr lang="tr-TR" sz="1600" b="1" dirty="0">
              <a:solidFill>
                <a:srgbClr val="C00000"/>
              </a:solidFill>
              <a:latin typeface="Comic Sans MS" pitchFamily="66" charset="0"/>
            </a:endParaRPr>
          </a:p>
          <a:p>
            <a:pPr marL="0" indent="0">
              <a:buNone/>
            </a:pPr>
            <a:r>
              <a:rPr lang="tr-TR" sz="1600" b="1" dirty="0">
                <a:solidFill>
                  <a:srgbClr val="C00000"/>
                </a:solidFill>
                <a:latin typeface="Comic Sans MS" pitchFamily="66" charset="0"/>
              </a:rPr>
              <a:t>Davranışa ve soruna odaklanıldı.</a:t>
            </a:r>
          </a:p>
          <a:p>
            <a:pPr marL="0" indent="0">
              <a:buNone/>
            </a:pPr>
            <a:endParaRPr lang="tr-TR" sz="1600" b="1" dirty="0">
              <a:solidFill>
                <a:srgbClr val="C00000"/>
              </a:solidFill>
              <a:latin typeface="Comic Sans MS" pitchFamily="66" charset="0"/>
            </a:endParaRPr>
          </a:p>
          <a:p>
            <a:pPr marL="0" indent="0">
              <a:buNone/>
            </a:pPr>
            <a:r>
              <a:rPr lang="tr-TR" sz="1600" b="1" dirty="0" err="1">
                <a:solidFill>
                  <a:srgbClr val="C00000"/>
                </a:solidFill>
                <a:latin typeface="Comic Sans MS" pitchFamily="66" charset="0"/>
              </a:rPr>
              <a:t>NoT</a:t>
            </a:r>
            <a:r>
              <a:rPr lang="tr-TR" sz="1600" b="1" dirty="0">
                <a:solidFill>
                  <a:srgbClr val="C00000"/>
                </a:solidFill>
                <a:latin typeface="Comic Sans MS" pitchFamily="66" charset="0"/>
              </a:rPr>
              <a:t>: </a:t>
            </a:r>
            <a:r>
              <a:rPr lang="tr-TR" sz="1600" b="1" dirty="0">
                <a:latin typeface="Comic Sans MS" pitchFamily="66" charset="0"/>
              </a:rPr>
              <a:t>İnsan değişime ilk önce kendi ile başlamalıdır. Başkasını değiştirmeye çalışmak ulaşılabilir bir amaç değildir. Ben dili çatışmaları önlemekle meşhurdur. Kendini değişmekle başla ve sen çatışmayı önle </a:t>
            </a:r>
            <a:r>
              <a:rPr lang="tr-TR" sz="1600" b="1" dirty="0">
                <a:latin typeface="Comic Sans MS" pitchFamily="66" charset="0"/>
                <a:sym typeface="Wingdings" pitchFamily="2" charset="2"/>
              </a:rPr>
              <a:t></a:t>
            </a:r>
            <a:endParaRPr lang="tr-TR" sz="1600" b="1" dirty="0">
              <a:solidFill>
                <a:srgbClr val="C00000"/>
              </a:solidFill>
              <a:latin typeface="Comic Sans MS" pitchFamily="66" charset="0"/>
            </a:endParaRPr>
          </a:p>
          <a:p>
            <a:pPr marL="0" indent="0">
              <a:buNone/>
            </a:pPr>
            <a:endParaRPr lang="tr-TR" dirty="0"/>
          </a:p>
        </p:txBody>
      </p:sp>
    </p:spTree>
    <p:extLst>
      <p:ext uri="{BB962C8B-B14F-4D97-AF65-F5344CB8AC3E}">
        <p14:creationId xmlns:p14="http://schemas.microsoft.com/office/powerpoint/2010/main" val="132059750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TM10001105[[fn=kırpılmış]]</Template>
  <TotalTime>199</TotalTime>
  <Words>1068</Words>
  <Application>Microsoft Office PowerPoint</Application>
  <PresentationFormat>Ekran Gösterisi (4:3)</PresentationFormat>
  <Paragraphs>81</Paragraphs>
  <Slides>12</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12</vt:i4>
      </vt:variant>
    </vt:vector>
  </HeadingPairs>
  <TitlesOfParts>
    <vt:vector size="19" baseType="lpstr">
      <vt:lpstr>Arial</vt:lpstr>
      <vt:lpstr>Bahnschrift Condensed</vt:lpstr>
      <vt:lpstr>Calibri</vt:lpstr>
      <vt:lpstr>Cambria</vt:lpstr>
      <vt:lpstr>Comic Sans MS</vt:lpstr>
      <vt:lpstr>Wingdings</vt:lpstr>
      <vt:lpstr>Ofis Teması</vt:lpstr>
      <vt:lpstr>ERDEMİR ANADOLU LİSESİ  REHBERLİK SERVİSİ</vt:lpstr>
      <vt:lpstr>Ergenlik Dönemi Özellikleri</vt:lpstr>
      <vt:lpstr>PowerPoint Sunusu</vt:lpstr>
      <vt:lpstr>PowerPoint Sunusu</vt:lpstr>
      <vt:lpstr>Kimlik Bunalımı</vt:lpstr>
      <vt:lpstr>PowerPoint Sunusu</vt:lpstr>
      <vt:lpstr>Ergen ve Ebeveyn İlişkisi</vt:lpstr>
      <vt:lpstr>Ergen ve Ebeveyn İlişkisi</vt:lpstr>
      <vt:lpstr>BEN DİLİ</vt:lpstr>
      <vt:lpstr>PowerPoint Sunusu</vt:lpstr>
      <vt:lpstr>PowerPoint Sunusu</vt:lpstr>
      <vt:lpstr>ERDEMİR ANADOLU LİSESİ  REHBERLİK SERVİSİ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ATATÜRK ANADOLU LİSESİ  Rehberlİk Servİsİ</dc:title>
  <dc:creator>Windows Kullanıcısı</dc:creator>
  <cp:lastModifiedBy>RHB-BTKN</cp:lastModifiedBy>
  <cp:revision>19</cp:revision>
  <dcterms:created xsi:type="dcterms:W3CDTF">2020-10-19T07:31:52Z</dcterms:created>
  <dcterms:modified xsi:type="dcterms:W3CDTF">2020-11-12T08:47:38Z</dcterms:modified>
</cp:coreProperties>
</file>