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sun öztürk" initials="cö" lastIdx="2" clrIdx="0">
    <p:extLst>
      <p:ext uri="{19B8F6BF-5375-455C-9EA6-DF929625EA0E}">
        <p15:presenceInfo xmlns:p15="http://schemas.microsoft.com/office/powerpoint/2012/main" userId="e9ca1c19197dbb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D8A0D-8B83-43BD-81BA-907EAF53BC1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</dgm:pt>
    <dgm:pt modelId="{ADD4B458-28E5-4DE2-8281-BBEDFCE71F5C}">
      <dgm:prSet phldrT="[Metin]"/>
      <dgm:spPr/>
      <dgm:t>
        <a:bodyPr/>
        <a:lstStyle/>
        <a:p>
          <a:r>
            <a:rPr lang="tr-TR" dirty="0"/>
            <a:t>Olay</a:t>
          </a:r>
        </a:p>
      </dgm:t>
    </dgm:pt>
    <dgm:pt modelId="{1D615B9B-478B-430C-97AE-479246B2C8D7}" type="parTrans" cxnId="{F87C282F-823F-41C3-9F6A-E6A43DB9B973}">
      <dgm:prSet/>
      <dgm:spPr/>
      <dgm:t>
        <a:bodyPr/>
        <a:lstStyle/>
        <a:p>
          <a:endParaRPr lang="tr-TR"/>
        </a:p>
      </dgm:t>
    </dgm:pt>
    <dgm:pt modelId="{5CD23E60-F065-4BF7-96CC-C2FCCC6FF3C1}" type="sibTrans" cxnId="{F87C282F-823F-41C3-9F6A-E6A43DB9B973}">
      <dgm:prSet/>
      <dgm:spPr/>
      <dgm:t>
        <a:bodyPr/>
        <a:lstStyle/>
        <a:p>
          <a:endParaRPr lang="tr-TR"/>
        </a:p>
      </dgm:t>
    </dgm:pt>
    <dgm:pt modelId="{0A49FFD3-5F5A-4946-8D51-A59A985E7D2F}">
      <dgm:prSet phldrT="[Metin]"/>
      <dgm:spPr/>
      <dgm:t>
        <a:bodyPr/>
        <a:lstStyle/>
        <a:p>
          <a:r>
            <a:rPr lang="tr-TR" dirty="0"/>
            <a:t>Düşünce</a:t>
          </a:r>
        </a:p>
      </dgm:t>
    </dgm:pt>
    <dgm:pt modelId="{0BB167F5-56F3-4EE3-BA59-F5D528C56551}" type="parTrans" cxnId="{EAECD1AC-1823-4909-90FE-5C9129C10CFB}">
      <dgm:prSet/>
      <dgm:spPr/>
      <dgm:t>
        <a:bodyPr/>
        <a:lstStyle/>
        <a:p>
          <a:endParaRPr lang="tr-TR"/>
        </a:p>
      </dgm:t>
    </dgm:pt>
    <dgm:pt modelId="{A2218A16-4767-44F6-A5D3-D439A578F723}" type="sibTrans" cxnId="{EAECD1AC-1823-4909-90FE-5C9129C10CFB}">
      <dgm:prSet/>
      <dgm:spPr/>
      <dgm:t>
        <a:bodyPr/>
        <a:lstStyle/>
        <a:p>
          <a:endParaRPr lang="tr-TR"/>
        </a:p>
      </dgm:t>
    </dgm:pt>
    <dgm:pt modelId="{E3EFE66E-9BA2-4FD1-B677-7D10F12F9BA7}">
      <dgm:prSet phldrT="[Metin]"/>
      <dgm:spPr/>
      <dgm:t>
        <a:bodyPr/>
        <a:lstStyle/>
        <a:p>
          <a:r>
            <a:rPr lang="tr-TR" dirty="0"/>
            <a:t>Duygu</a:t>
          </a:r>
        </a:p>
      </dgm:t>
    </dgm:pt>
    <dgm:pt modelId="{2AA96668-19A1-4C61-96FA-077A160B3356}" type="parTrans" cxnId="{5582F97F-69A3-4F98-903C-A0F69D49BFFF}">
      <dgm:prSet/>
      <dgm:spPr/>
      <dgm:t>
        <a:bodyPr/>
        <a:lstStyle/>
        <a:p>
          <a:endParaRPr lang="tr-TR"/>
        </a:p>
      </dgm:t>
    </dgm:pt>
    <dgm:pt modelId="{7FF1DB0A-3D59-4C64-A01F-9103D48C439C}" type="sibTrans" cxnId="{5582F97F-69A3-4F98-903C-A0F69D49BFFF}">
      <dgm:prSet/>
      <dgm:spPr/>
      <dgm:t>
        <a:bodyPr/>
        <a:lstStyle/>
        <a:p>
          <a:endParaRPr lang="tr-TR"/>
        </a:p>
      </dgm:t>
    </dgm:pt>
    <dgm:pt modelId="{F9527F44-E2CB-441D-8C83-651CAB02F3FB}">
      <dgm:prSet phldrT="[Metin]"/>
      <dgm:spPr/>
      <dgm:t>
        <a:bodyPr/>
        <a:lstStyle/>
        <a:p>
          <a:r>
            <a:rPr lang="tr-TR" dirty="0"/>
            <a:t>Davranış</a:t>
          </a:r>
        </a:p>
      </dgm:t>
    </dgm:pt>
    <dgm:pt modelId="{01E865E0-43B7-4D12-9633-A0C1B2CF27C4}" type="parTrans" cxnId="{C5810AF7-8B32-4B0C-A256-763FFFC6887F}">
      <dgm:prSet/>
      <dgm:spPr/>
      <dgm:t>
        <a:bodyPr/>
        <a:lstStyle/>
        <a:p>
          <a:endParaRPr lang="tr-TR"/>
        </a:p>
      </dgm:t>
    </dgm:pt>
    <dgm:pt modelId="{52F26745-8C32-4E2A-AC81-D89CE9CDF728}" type="sibTrans" cxnId="{C5810AF7-8B32-4B0C-A256-763FFFC6887F}">
      <dgm:prSet/>
      <dgm:spPr/>
      <dgm:t>
        <a:bodyPr/>
        <a:lstStyle/>
        <a:p>
          <a:endParaRPr lang="tr-TR"/>
        </a:p>
      </dgm:t>
    </dgm:pt>
    <dgm:pt modelId="{1E6B41C3-6EE6-42BB-8F39-1342ABB17303}" type="pres">
      <dgm:prSet presAssocID="{8A8D8A0D-8B83-43BD-81BA-907EAF53BC14}" presName="diagram" presStyleCnt="0">
        <dgm:presLayoutVars>
          <dgm:dir/>
          <dgm:resizeHandles val="exact"/>
        </dgm:presLayoutVars>
      </dgm:prSet>
      <dgm:spPr/>
    </dgm:pt>
    <dgm:pt modelId="{809C13ED-CF17-4A7F-9102-38A3B1EC4C55}" type="pres">
      <dgm:prSet presAssocID="{ADD4B458-28E5-4DE2-8281-BBEDFCE71F5C}" presName="node" presStyleLbl="node1" presStyleIdx="0" presStyleCnt="4">
        <dgm:presLayoutVars>
          <dgm:bulletEnabled val="1"/>
        </dgm:presLayoutVars>
      </dgm:prSet>
      <dgm:spPr/>
    </dgm:pt>
    <dgm:pt modelId="{08D750AF-0A47-4ACA-AFCC-BB5160A25C2F}" type="pres">
      <dgm:prSet presAssocID="{5CD23E60-F065-4BF7-96CC-C2FCCC6FF3C1}" presName="sibTrans" presStyleCnt="0"/>
      <dgm:spPr/>
    </dgm:pt>
    <dgm:pt modelId="{B0169972-49BC-4EBE-B182-52953567D0DA}" type="pres">
      <dgm:prSet presAssocID="{0A49FFD3-5F5A-4946-8D51-A59A985E7D2F}" presName="node" presStyleLbl="node1" presStyleIdx="1" presStyleCnt="4">
        <dgm:presLayoutVars>
          <dgm:bulletEnabled val="1"/>
        </dgm:presLayoutVars>
      </dgm:prSet>
      <dgm:spPr/>
    </dgm:pt>
    <dgm:pt modelId="{18566109-4978-482C-AAA3-7EDF1AAFB27D}" type="pres">
      <dgm:prSet presAssocID="{A2218A16-4767-44F6-A5D3-D439A578F723}" presName="sibTrans" presStyleCnt="0"/>
      <dgm:spPr/>
    </dgm:pt>
    <dgm:pt modelId="{03E89D43-DB7D-4DA6-8944-7DAA719CE60B}" type="pres">
      <dgm:prSet presAssocID="{E3EFE66E-9BA2-4FD1-B677-7D10F12F9BA7}" presName="node" presStyleLbl="node1" presStyleIdx="2" presStyleCnt="4">
        <dgm:presLayoutVars>
          <dgm:bulletEnabled val="1"/>
        </dgm:presLayoutVars>
      </dgm:prSet>
      <dgm:spPr/>
    </dgm:pt>
    <dgm:pt modelId="{3F4FB2D7-5559-4B0E-B8D6-011DB71EBFE0}" type="pres">
      <dgm:prSet presAssocID="{7FF1DB0A-3D59-4C64-A01F-9103D48C439C}" presName="sibTrans" presStyleCnt="0"/>
      <dgm:spPr/>
    </dgm:pt>
    <dgm:pt modelId="{2929BC65-2511-4EF5-8D77-8D671672FBF3}" type="pres">
      <dgm:prSet presAssocID="{F9527F44-E2CB-441D-8C83-651CAB02F3FB}" presName="node" presStyleLbl="node1" presStyleIdx="3" presStyleCnt="4">
        <dgm:presLayoutVars>
          <dgm:bulletEnabled val="1"/>
        </dgm:presLayoutVars>
      </dgm:prSet>
      <dgm:spPr/>
    </dgm:pt>
  </dgm:ptLst>
  <dgm:cxnLst>
    <dgm:cxn modelId="{990F5104-1293-47FD-ACA1-FE72BB554D56}" type="presOf" srcId="{8A8D8A0D-8B83-43BD-81BA-907EAF53BC14}" destId="{1E6B41C3-6EE6-42BB-8F39-1342ABB17303}" srcOrd="0" destOrd="0" presId="urn:microsoft.com/office/officeart/2005/8/layout/default"/>
    <dgm:cxn modelId="{F87C282F-823F-41C3-9F6A-E6A43DB9B973}" srcId="{8A8D8A0D-8B83-43BD-81BA-907EAF53BC14}" destId="{ADD4B458-28E5-4DE2-8281-BBEDFCE71F5C}" srcOrd="0" destOrd="0" parTransId="{1D615B9B-478B-430C-97AE-479246B2C8D7}" sibTransId="{5CD23E60-F065-4BF7-96CC-C2FCCC6FF3C1}"/>
    <dgm:cxn modelId="{3E209335-F4E9-4970-BB7E-FFE6A9AA093C}" type="presOf" srcId="{E3EFE66E-9BA2-4FD1-B677-7D10F12F9BA7}" destId="{03E89D43-DB7D-4DA6-8944-7DAA719CE60B}" srcOrd="0" destOrd="0" presId="urn:microsoft.com/office/officeart/2005/8/layout/default"/>
    <dgm:cxn modelId="{FC499B47-5CF7-4D0B-8913-F9146687129F}" type="presOf" srcId="{F9527F44-E2CB-441D-8C83-651CAB02F3FB}" destId="{2929BC65-2511-4EF5-8D77-8D671672FBF3}" srcOrd="0" destOrd="0" presId="urn:microsoft.com/office/officeart/2005/8/layout/default"/>
    <dgm:cxn modelId="{5582F97F-69A3-4F98-903C-A0F69D49BFFF}" srcId="{8A8D8A0D-8B83-43BD-81BA-907EAF53BC14}" destId="{E3EFE66E-9BA2-4FD1-B677-7D10F12F9BA7}" srcOrd="2" destOrd="0" parTransId="{2AA96668-19A1-4C61-96FA-077A160B3356}" sibTransId="{7FF1DB0A-3D59-4C64-A01F-9103D48C439C}"/>
    <dgm:cxn modelId="{EAECD1AC-1823-4909-90FE-5C9129C10CFB}" srcId="{8A8D8A0D-8B83-43BD-81BA-907EAF53BC14}" destId="{0A49FFD3-5F5A-4946-8D51-A59A985E7D2F}" srcOrd="1" destOrd="0" parTransId="{0BB167F5-56F3-4EE3-BA59-F5D528C56551}" sibTransId="{A2218A16-4767-44F6-A5D3-D439A578F723}"/>
    <dgm:cxn modelId="{4464CFEC-B082-441D-9F4E-0F4BFCB2DEF6}" type="presOf" srcId="{ADD4B458-28E5-4DE2-8281-BBEDFCE71F5C}" destId="{809C13ED-CF17-4A7F-9102-38A3B1EC4C55}" srcOrd="0" destOrd="0" presId="urn:microsoft.com/office/officeart/2005/8/layout/default"/>
    <dgm:cxn modelId="{C5810AF7-8B32-4B0C-A256-763FFFC6887F}" srcId="{8A8D8A0D-8B83-43BD-81BA-907EAF53BC14}" destId="{F9527F44-E2CB-441D-8C83-651CAB02F3FB}" srcOrd="3" destOrd="0" parTransId="{01E865E0-43B7-4D12-9633-A0C1B2CF27C4}" sibTransId="{52F26745-8C32-4E2A-AC81-D89CE9CDF728}"/>
    <dgm:cxn modelId="{D393EFF7-DCF1-4771-9CEE-EAB93D398B6F}" type="presOf" srcId="{0A49FFD3-5F5A-4946-8D51-A59A985E7D2F}" destId="{B0169972-49BC-4EBE-B182-52953567D0DA}" srcOrd="0" destOrd="0" presId="urn:microsoft.com/office/officeart/2005/8/layout/default"/>
    <dgm:cxn modelId="{5D67E335-7ADE-4AF5-86E2-0E015C0759CB}" type="presParOf" srcId="{1E6B41C3-6EE6-42BB-8F39-1342ABB17303}" destId="{809C13ED-CF17-4A7F-9102-38A3B1EC4C55}" srcOrd="0" destOrd="0" presId="urn:microsoft.com/office/officeart/2005/8/layout/default"/>
    <dgm:cxn modelId="{EDAFE319-2AAD-462A-BD70-B91F67EBBDE8}" type="presParOf" srcId="{1E6B41C3-6EE6-42BB-8F39-1342ABB17303}" destId="{08D750AF-0A47-4ACA-AFCC-BB5160A25C2F}" srcOrd="1" destOrd="0" presId="urn:microsoft.com/office/officeart/2005/8/layout/default"/>
    <dgm:cxn modelId="{384C1DB1-E8C5-48FC-A36C-C949881DF1AD}" type="presParOf" srcId="{1E6B41C3-6EE6-42BB-8F39-1342ABB17303}" destId="{B0169972-49BC-4EBE-B182-52953567D0DA}" srcOrd="2" destOrd="0" presId="urn:microsoft.com/office/officeart/2005/8/layout/default"/>
    <dgm:cxn modelId="{FD32571B-180B-4EC9-AABE-1EBFA550D68C}" type="presParOf" srcId="{1E6B41C3-6EE6-42BB-8F39-1342ABB17303}" destId="{18566109-4978-482C-AAA3-7EDF1AAFB27D}" srcOrd="3" destOrd="0" presId="urn:microsoft.com/office/officeart/2005/8/layout/default"/>
    <dgm:cxn modelId="{A5B4A785-9697-4B36-8C14-6642F8E9ECA9}" type="presParOf" srcId="{1E6B41C3-6EE6-42BB-8F39-1342ABB17303}" destId="{03E89D43-DB7D-4DA6-8944-7DAA719CE60B}" srcOrd="4" destOrd="0" presId="urn:microsoft.com/office/officeart/2005/8/layout/default"/>
    <dgm:cxn modelId="{C181D778-C1C1-4E2D-9D4E-08BBCCD374B9}" type="presParOf" srcId="{1E6B41C3-6EE6-42BB-8F39-1342ABB17303}" destId="{3F4FB2D7-5559-4B0E-B8D6-011DB71EBFE0}" srcOrd="5" destOrd="0" presId="urn:microsoft.com/office/officeart/2005/8/layout/default"/>
    <dgm:cxn modelId="{244E0FF9-E84B-4267-8F38-BCEEFFE73D12}" type="presParOf" srcId="{1E6B41C3-6EE6-42BB-8F39-1342ABB17303}" destId="{2929BC65-2511-4EF5-8D77-8D671672FB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C13ED-CF17-4A7F-9102-38A3B1EC4C55}">
      <dsp:nvSpPr>
        <dsp:cNvPr id="0" name=""/>
        <dsp:cNvSpPr/>
      </dsp:nvSpPr>
      <dsp:spPr>
        <a:xfrm>
          <a:off x="3252" y="700371"/>
          <a:ext cx="2580349" cy="1548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Olay</a:t>
          </a:r>
        </a:p>
      </dsp:txBody>
      <dsp:txXfrm>
        <a:off x="3252" y="700371"/>
        <a:ext cx="2580349" cy="1548209"/>
      </dsp:txXfrm>
    </dsp:sp>
    <dsp:sp modelId="{B0169972-49BC-4EBE-B182-52953567D0DA}">
      <dsp:nvSpPr>
        <dsp:cNvPr id="0" name=""/>
        <dsp:cNvSpPr/>
      </dsp:nvSpPr>
      <dsp:spPr>
        <a:xfrm>
          <a:off x="2841637" y="700371"/>
          <a:ext cx="2580349" cy="154820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Düşünce</a:t>
          </a:r>
        </a:p>
      </dsp:txBody>
      <dsp:txXfrm>
        <a:off x="2841637" y="700371"/>
        <a:ext cx="2580349" cy="1548209"/>
      </dsp:txXfrm>
    </dsp:sp>
    <dsp:sp modelId="{03E89D43-DB7D-4DA6-8944-7DAA719CE60B}">
      <dsp:nvSpPr>
        <dsp:cNvPr id="0" name=""/>
        <dsp:cNvSpPr/>
      </dsp:nvSpPr>
      <dsp:spPr>
        <a:xfrm>
          <a:off x="5680022" y="700371"/>
          <a:ext cx="2580349" cy="154820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Duygu</a:t>
          </a:r>
        </a:p>
      </dsp:txBody>
      <dsp:txXfrm>
        <a:off x="5680022" y="700371"/>
        <a:ext cx="2580349" cy="1548209"/>
      </dsp:txXfrm>
    </dsp:sp>
    <dsp:sp modelId="{2929BC65-2511-4EF5-8D77-8D671672FBF3}">
      <dsp:nvSpPr>
        <dsp:cNvPr id="0" name=""/>
        <dsp:cNvSpPr/>
      </dsp:nvSpPr>
      <dsp:spPr>
        <a:xfrm>
          <a:off x="8518407" y="700371"/>
          <a:ext cx="2580349" cy="154820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Davranış</a:t>
          </a:r>
        </a:p>
      </dsp:txBody>
      <dsp:txXfrm>
        <a:off x="8518407" y="700371"/>
        <a:ext cx="2580349" cy="154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6A0C4B-7C0F-4165-A49F-C1A5D3D45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F486EF-4784-49DE-9006-5ACA4A829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C818FA-09AC-4500-A688-6ECC5A7B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410128C-535A-4FA5-9F83-171B9E38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5B7C27-A404-4338-A19C-D5602EBF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8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103E81-9FE4-4B8C-9ED6-80E48CA0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6E5E2B-6CF2-43A3-8685-F0E4A1D51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CA6167-A3DB-4FCE-B06E-410604CB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27A30C-DD14-4893-A451-75ABA1AE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96C9ED-5D27-40BE-B4E5-806F49FC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8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C419BD8-E300-4FF6-8C4A-008C7A1F5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61C813-CD8A-4AFC-9327-BC5D29DC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DDC483-6960-437F-8B0D-F6B9479B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6A85B1-FA25-4FC3-B0EC-B1205B96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29C244-2942-4289-9D8C-80A1BA3F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39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2D03F6-251D-43F9-BA52-CD72E577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6E03E0-DDCD-4E1E-88E4-843B676C2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49936C-A8E3-48F8-BFAA-AEEDA7AA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103348E-4064-4F4E-A038-03B022EE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82B686-2E2C-4063-8275-F4AF13CB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63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989511-0097-47FD-8465-1494BBEA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FC9F82-92EC-4C7A-9C9C-5B7C1287E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F93523-DEAD-42C2-9801-A7C8F789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A48B21-0CB4-488E-AE62-E7088075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D650D-D65D-4158-BFA9-5E07E10F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29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89C0B1-495C-4082-AB1A-97B3C80A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3F116-486C-4EF6-87F1-968110A93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B181D7-C520-4318-A093-FB85C8D4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1578009-64D6-4972-A581-FE0FD813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5C4962-06B1-49BD-A77D-085B3200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380D30-29A1-401D-913A-19CD00AA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42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55BB2F-B654-47A6-BF51-8F8A1C0C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6B7436-334E-49DA-8AC2-F42F9FB97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2D330F-AB2D-4F3F-988E-499E4F252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2A9831E-F853-403F-96AB-C81DA1316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0F2DC94-B58C-4EA3-80C0-76549D52C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D78D59D-8AB9-4F41-8E3E-B46EF656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5564AAB-337E-4657-B3F4-B08BE90C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0039E5D-121D-4818-A9CE-97BCB586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0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5E48CF-4772-45CB-93D3-8B780906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88175BA-393F-457B-978B-8B00E174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EE6A9-D2F0-42CD-AB73-EE2FEAE6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0A68CFD-0D10-4060-815A-050D4603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3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476994F-A0FA-4AB9-87A8-42A13317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385DFC-4C96-4762-87D4-EACB3719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934EA3-14A6-4745-95C8-3CF7D224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57F099-4259-4F1C-9253-DEBC8D0B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B9BBAF-43EB-4BA8-959C-EBD9B58C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3D7A47-FC4B-4A02-B62D-B5B80674C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43AAAA-BAA8-43A3-8B4A-866661E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C9A17B-D628-4D05-8E19-A3421274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543CEDD-3497-456C-A893-51DE4FC5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16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C30593-436F-482C-88D7-0443E371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2EE795B-A51B-436D-95CA-D82638C86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92FEB9-DF1E-452E-AAB6-D140E748F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D9A432-040C-453B-8607-07628F4E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56638F-577D-42B4-9E63-C4957DA3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805F89-71C6-46F5-A5E7-3778C1DC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79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14B2A0D-3B86-4AEC-B5E3-DD748091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A45815-9DBA-4719-AC68-B076AB39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1A5290-143D-413A-AB83-1C9E550D6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ED11-1100-4105-BA4D-3D4DFD1CE140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EDD1E6-187D-4DDB-AC72-3A6B1A110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D222CD-B954-4F6C-A0D9-682CE214D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CC87D-9004-487B-9E05-3C25697C2C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22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C74D255-D98C-4E6A-A256-041BC7EA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9997E42-4A25-4D98-80BF-37DD1FA26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25"/>
            <a:ext cx="9144000" cy="2387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latin typeface="+mn-lt"/>
              </a:rPr>
              <a:t>SALGIN DÖNEMİNDE PSİKOLOJİK SAĞLAMLILIK İÇİN BİLİNMESİ GEREKENLER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D64E953-CAEB-4624-AF6F-BEF84820B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558" y="4079875"/>
            <a:ext cx="8649712" cy="6463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tr-TR" sz="2800" b="1" u="sng" dirty="0"/>
              <a:t>Neler Yapmalıyız?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19FBF13-1758-495B-A897-3C3A559EDA0F}"/>
              </a:ext>
            </a:extLst>
          </p:cNvPr>
          <p:cNvSpPr txBox="1"/>
          <p:nvPr/>
        </p:nvSpPr>
        <p:spPr>
          <a:xfrm>
            <a:off x="3167270" y="5320367"/>
            <a:ext cx="581770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ERDEMİR ANADOLU LİSESİ</a:t>
            </a:r>
          </a:p>
        </p:txBody>
      </p:sp>
    </p:spTree>
    <p:extLst>
      <p:ext uri="{BB962C8B-B14F-4D97-AF65-F5344CB8AC3E}">
        <p14:creationId xmlns:p14="http://schemas.microsoft.com/office/powerpoint/2010/main" val="217730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EFA2B5CF-514E-48E1-9897-2A3EBA32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79" t="18273" r="34655" b="6429"/>
          <a:stretch/>
        </p:blipFill>
        <p:spPr>
          <a:xfrm>
            <a:off x="467194" y="217238"/>
            <a:ext cx="11257612" cy="651824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21D103E-5B11-44B1-8AFF-A94DF0AC3C78}"/>
              </a:ext>
            </a:extLst>
          </p:cNvPr>
          <p:cNvSpPr txBox="1"/>
          <p:nvPr/>
        </p:nvSpPr>
        <p:spPr>
          <a:xfrm>
            <a:off x="1131757" y="2008682"/>
            <a:ext cx="115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Pandemi,Vaka</a:t>
            </a:r>
            <a:r>
              <a:rPr lang="tr-TR" dirty="0"/>
              <a:t> sayılarının artması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99DC6A2-DB05-4A64-A2A6-E0AEDD01467B}"/>
              </a:ext>
            </a:extLst>
          </p:cNvPr>
          <p:cNvSpPr txBox="1"/>
          <p:nvPr/>
        </p:nvSpPr>
        <p:spPr>
          <a:xfrm>
            <a:off x="3087974" y="2008682"/>
            <a:ext cx="115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Yoğun kaygı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BDE201B-A595-4572-B21D-54F6CD3F0AA4}"/>
              </a:ext>
            </a:extLst>
          </p:cNvPr>
          <p:cNvSpPr txBox="1"/>
          <p:nvPr/>
        </p:nvSpPr>
        <p:spPr>
          <a:xfrm>
            <a:off x="4691922" y="1936682"/>
            <a:ext cx="202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«Bana ve sevdiklerime </a:t>
            </a:r>
            <a:r>
              <a:rPr lang="tr-TR" dirty="0" err="1"/>
              <a:t>coronavirüs</a:t>
            </a:r>
            <a:r>
              <a:rPr lang="tr-TR" dirty="0"/>
              <a:t> bulaşacak.»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7B45C05-2F23-41DA-8399-C80FB0CFAAE0}"/>
              </a:ext>
            </a:extLst>
          </p:cNvPr>
          <p:cNvSpPr txBox="1"/>
          <p:nvPr/>
        </p:nvSpPr>
        <p:spPr>
          <a:xfrm>
            <a:off x="6925456" y="1906702"/>
            <a:ext cx="175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Her akşam Sağlık Bakanının açıklamasını izleyerek </a:t>
            </a:r>
            <a:r>
              <a:rPr lang="tr-TR" sz="1600" dirty="0" err="1"/>
              <a:t>covid</a:t>
            </a:r>
            <a:r>
              <a:rPr lang="tr-TR" sz="1600" dirty="0"/>
              <a:t> 19 vakalarını takip ediyordum.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E2341FE-7472-4469-AFD0-40626C1FEF7B}"/>
              </a:ext>
            </a:extLst>
          </p:cNvPr>
          <p:cNvSpPr txBox="1"/>
          <p:nvPr/>
        </p:nvSpPr>
        <p:spPr>
          <a:xfrm rot="16200000">
            <a:off x="8592832" y="2423662"/>
            <a:ext cx="105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Hayır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86DD0FB-1154-496B-87D7-CF144BA015C2}"/>
              </a:ext>
            </a:extLst>
          </p:cNvPr>
          <p:cNvSpPr txBox="1"/>
          <p:nvPr/>
        </p:nvSpPr>
        <p:spPr>
          <a:xfrm>
            <a:off x="9507351" y="1877281"/>
            <a:ext cx="201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Korunma yöntemlerini uygulayıp kaygımı azaltacak baş etme stratejilerimi kullanabilirdim.</a:t>
            </a:r>
          </a:p>
        </p:txBody>
      </p:sp>
    </p:spTree>
    <p:extLst>
      <p:ext uri="{BB962C8B-B14F-4D97-AF65-F5344CB8AC3E}">
        <p14:creationId xmlns:p14="http://schemas.microsoft.com/office/powerpoint/2010/main" val="3280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5B5942-CE0B-4200-922E-8538AF40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2774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6. GÜNLÜK AMAÇLAR BELİRLEMEK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0A9954-6229-436B-8BD7-412246F2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4217" cy="4351338"/>
          </a:xfrm>
        </p:spPr>
        <p:txBody>
          <a:bodyPr/>
          <a:lstStyle/>
          <a:p>
            <a:r>
              <a:rPr lang="tr-TR" dirty="0"/>
              <a:t>Somut, net ve ev içinde uygulayabileceğiniz amaçlar belirleyin.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5E03AA5-09FD-4561-BE9E-B7EF7FA80707}"/>
              </a:ext>
            </a:extLst>
          </p:cNvPr>
          <p:cNvSpPr txBox="1"/>
          <p:nvPr/>
        </p:nvSpPr>
        <p:spPr>
          <a:xfrm>
            <a:off x="653944" y="3242260"/>
            <a:ext cx="6361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7. İZOLASYONDA YÜZ YÜZE GÖRÜŞEMEDİĞİNİZ SEVDİKLERİNİZLE İLETİŞİMİ SÜRDÜRMEK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C174D7E4-4353-400A-BA0B-1232D5FF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8" y="4811843"/>
            <a:ext cx="2109493" cy="1863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EDFA98EF-2820-4475-B874-B61DFC978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1" y="4811843"/>
            <a:ext cx="1863386" cy="1863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3F0D2C0-EDCE-401F-819B-9D893D502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57" t="26609" r="13153" b="13605"/>
          <a:stretch/>
        </p:blipFill>
        <p:spPr>
          <a:xfrm>
            <a:off x="7199243" y="713746"/>
            <a:ext cx="4686682" cy="4098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94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A7AA690-6E7D-4661-9DBF-408B5E6B5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8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BDE841-CA00-45EC-821E-8D50AD81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646183"/>
            <a:ext cx="11301695" cy="101636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8. EĞER DAHA YOĞUN OLUMSUZ DUYGULARLA BAŞ ETMEDE GÜÇLÜK ÇEKİYORSANIZ MUTLAKA BİR UZMANA BAŞVURUN!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2FAAE94-7A5D-4716-9E94-92A92E3BBC4E}"/>
              </a:ext>
            </a:extLst>
          </p:cNvPr>
          <p:cNvSpPr txBox="1"/>
          <p:nvPr/>
        </p:nvSpPr>
        <p:spPr>
          <a:xfrm>
            <a:off x="7450112" y="5182039"/>
            <a:ext cx="416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HEPİNİZE SAĞLIKLI GÜNLER :)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0B8C35C-C09C-4BD6-94B8-886604F2DAB3}"/>
              </a:ext>
            </a:extLst>
          </p:cNvPr>
          <p:cNvSpPr txBox="1"/>
          <p:nvPr/>
        </p:nvSpPr>
        <p:spPr>
          <a:xfrm>
            <a:off x="7580254" y="5995624"/>
            <a:ext cx="390698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ERDEMİR ANADOLU LİSESİ </a:t>
            </a:r>
          </a:p>
          <a:p>
            <a:pPr algn="ctr"/>
            <a:r>
              <a:rPr lang="tr-TR" b="1" dirty="0"/>
              <a:t>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325606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67EA80-FFE0-4956-84BF-8B1FE782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977485"/>
            <a:ext cx="6467060" cy="5383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/>
              <a:t>1.DOĞRU VE GÜVENİLİR BİLGİYE ULAŞMAK</a:t>
            </a:r>
          </a:p>
          <a:p>
            <a:r>
              <a:rPr lang="tr-TR" dirty="0"/>
              <a:t>Bilgi kirliliğinin çok fazla olduğu bu gibi durumlarda doğru ve güvenilir bilgiye ulaşmak önemlidir.</a:t>
            </a:r>
          </a:p>
          <a:p>
            <a:r>
              <a:rPr lang="tr-TR" dirty="0"/>
              <a:t> Bu nedenle özellikle sosyal medyada konunun uzmanı olmayan kişilerin verdiği bilgilere şüpheyle bakmalı, uzmanların yorumları dinlenerek gerçekçi ve bilimsel bilgiye ulaşılmalıdır.</a:t>
            </a:r>
            <a:endParaRPr lang="tr-TR" sz="3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3685F4-6EFE-44D8-8498-9EC0A8B11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3" y="977485"/>
            <a:ext cx="4956313" cy="4336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51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73F769-2865-4864-B0BC-6BE57E2B5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47" y="1045146"/>
            <a:ext cx="7987748" cy="1325563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latin typeface="+mn-lt"/>
              </a:rPr>
              <a:t>2. COVİD-19 HASTALIĞINDAN KORUNMA YÖNTEMLERİNİ ÖĞRENMEK</a:t>
            </a:r>
            <a:br>
              <a:rPr lang="tr-TR" sz="3600" b="1" dirty="0">
                <a:latin typeface="+mn-lt"/>
              </a:rPr>
            </a:b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504944-6B3E-4CEA-A813-D9CF1C47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40" y="2251662"/>
            <a:ext cx="6940826" cy="4351338"/>
          </a:xfrm>
        </p:spPr>
        <p:txBody>
          <a:bodyPr/>
          <a:lstStyle/>
          <a:p>
            <a:endParaRPr lang="tr-TR" b="1" dirty="0"/>
          </a:p>
          <a:p>
            <a:r>
              <a:rPr lang="tr-TR" b="1" dirty="0"/>
              <a:t>Ev Karantinası: </a:t>
            </a:r>
            <a:r>
              <a:rPr lang="tr-TR" dirty="0"/>
              <a:t>Bulaşıcı hastalık riskini azaltmak için zorunlu haller dışında dışarı çıkmamak, vaktimizi evde geçirmek.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Sosyal İzolasyon: </a:t>
            </a:r>
            <a:r>
              <a:rPr lang="tr-TR" dirty="0"/>
              <a:t>Diğer insanlarla araya mesafe koymak. Dışarı çıkmak zorundaysak maske takmak ve diğer insanlara 1,5 metreden fazla yaklaşmamak.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D840DB-5FF1-4F28-85AC-20105184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41" y="4257576"/>
            <a:ext cx="3410184" cy="2345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35CE48B-484B-4FC4-853D-B3732683F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b="16940"/>
          <a:stretch/>
        </p:blipFill>
        <p:spPr>
          <a:xfrm>
            <a:off x="7851153" y="1543035"/>
            <a:ext cx="3256560" cy="231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87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80FA14-8C06-4974-821C-ABD0B51B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90" y="483433"/>
            <a:ext cx="5094428" cy="6037288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Kişisel Hijyene Önem Vermek: </a:t>
            </a:r>
            <a:r>
              <a:rPr lang="tr-TR" dirty="0"/>
              <a:t>Ellerimizi belirli aralıklarla en az 25-30 saniye sabun ve suyla yıkamak, düzenli banyo yapmak, kıyafetlerimizi yıkamak gibi öz bakıma önem verilmelidir.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Bağışıklık Sistemini Güçlü Tutmak: </a:t>
            </a:r>
            <a:r>
              <a:rPr lang="tr-TR" dirty="0"/>
              <a:t>Sağlıklı beslenmek, paketli gıdalardan uzak durmak, evde düzenli egzersizler yapmak, yeteri kadar uyumak, stresten uzak durmaya çalışmak bağışıklık sistemini güçlü tutmanızı sağlar.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7B3603-AC2B-46CD-B2A9-335A29BF0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8" y="483433"/>
            <a:ext cx="6552571" cy="387870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9F410EC1-56AE-41E7-A337-661D2548DB54}"/>
              </a:ext>
            </a:extLst>
          </p:cNvPr>
          <p:cNvSpPr/>
          <p:nvPr/>
        </p:nvSpPr>
        <p:spPr>
          <a:xfrm>
            <a:off x="10433695" y="483433"/>
            <a:ext cx="1303603" cy="44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A0631AE-F6C9-4A28-9591-A592A796F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b="11968"/>
          <a:stretch/>
        </p:blipFill>
        <p:spPr>
          <a:xfrm>
            <a:off x="5306517" y="4530827"/>
            <a:ext cx="6552571" cy="21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4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E741FE-F036-46CD-8F10-1CB9AD0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30009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3. DUYGULARIMIZIN </a:t>
            </a:r>
            <a:br>
              <a:rPr lang="tr-TR" sz="3600" b="1" dirty="0">
                <a:latin typeface="+mn-lt"/>
              </a:rPr>
            </a:br>
            <a:r>
              <a:rPr lang="tr-TR" sz="3600" b="1" dirty="0">
                <a:latin typeface="+mn-lt"/>
              </a:rPr>
              <a:t>FARKINDA OLMAK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1221DF-331D-4CA2-9414-D979517E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Kaygı ve Korku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Engellenmişlik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Kızgınlık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Yalnızlık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Çaresizlik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7F83FB-A8A1-42DE-BC02-F71ECF50A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"/>
          <a:stretch/>
        </p:blipFill>
        <p:spPr>
          <a:xfrm>
            <a:off x="5980825" y="640665"/>
            <a:ext cx="2674468" cy="2679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A4E9D5A-C302-4BF6-87C1-48EC27F44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11" y="3595623"/>
            <a:ext cx="6097945" cy="3131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FA8913B-2707-4E24-BB47-B24D63AF0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98" y="645615"/>
            <a:ext cx="2674468" cy="2674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28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D031CC3-DFC5-4D8E-9CC2-68F87F428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22" t="17376" r="36522" b="19144"/>
          <a:stretch/>
        </p:blipFill>
        <p:spPr>
          <a:xfrm>
            <a:off x="582716" y="1888410"/>
            <a:ext cx="6755296" cy="4692272"/>
          </a:xfrm>
          <a:prstGeom prst="rect">
            <a:avLst/>
          </a:prstGeom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F8D1F35A-36A3-4876-8910-D4E404D482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716" y="498331"/>
            <a:ext cx="67552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atin typeface="+mn-lt"/>
              </a:rPr>
              <a:t>4. GÜÇLÜ VE ZAYIF YANLARIMIZIN LİSTESİNİ YAPMAK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817BA3-33AE-49B7-9A16-69969804A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6244" r="21649" b="5991"/>
          <a:stretch/>
        </p:blipFill>
        <p:spPr>
          <a:xfrm>
            <a:off x="8107772" y="509795"/>
            <a:ext cx="3196718" cy="2847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683C1D6E-ED65-41E8-850A-096A45D4C7C8}"/>
              </a:ext>
            </a:extLst>
          </p:cNvPr>
          <p:cNvSpPr txBox="1"/>
          <p:nvPr/>
        </p:nvSpPr>
        <p:spPr>
          <a:xfrm>
            <a:off x="8034728" y="3672590"/>
            <a:ext cx="3342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Daha önceki problemlerinizi nasıl çözdünüz?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Hangi güçlü yanınızdan yardım aldınız?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Şu anki problemlerinizi hangi güçlü yanınızdan destek alarak çözebilirsiniz?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Zayıf yanlarınızı güçlendirmek için neler yapabilirsiniz?</a:t>
            </a:r>
          </a:p>
        </p:txBody>
      </p:sp>
    </p:spTree>
    <p:extLst>
      <p:ext uri="{BB962C8B-B14F-4D97-AF65-F5344CB8AC3E}">
        <p14:creationId xmlns:p14="http://schemas.microsoft.com/office/powerpoint/2010/main" val="37026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4E44A5-62FD-4E69-BDF8-DAEF4296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47" y="542159"/>
            <a:ext cx="7762461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+mn-lt"/>
              </a:rPr>
              <a:t>5.DUYGU-DÜŞÜNCE-DAVRANIŞ </a:t>
            </a:r>
            <a:br>
              <a:rPr lang="tr-TR" sz="4000" b="1" dirty="0">
                <a:latin typeface="+mn-lt"/>
              </a:rPr>
            </a:br>
            <a:r>
              <a:rPr lang="tr-TR" sz="4000" b="1" dirty="0">
                <a:latin typeface="+mn-lt"/>
              </a:rPr>
              <a:t>ÖRÜNTÜSÜNÜN FARKINDA OLMAK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1433A335-3B4C-456C-B423-EF9E46256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366155"/>
              </p:ext>
            </p:extLst>
          </p:nvPr>
        </p:nvGraphicFramePr>
        <p:xfrm>
          <a:off x="544995" y="1253958"/>
          <a:ext cx="11102010" cy="294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89358A51-6759-4902-B71D-F2F2187D48BD}"/>
              </a:ext>
            </a:extLst>
          </p:cNvPr>
          <p:cNvSpPr txBox="1"/>
          <p:nvPr/>
        </p:nvSpPr>
        <p:spPr>
          <a:xfrm>
            <a:off x="875747" y="3689291"/>
            <a:ext cx="13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</a:t>
            </a:r>
            <a:r>
              <a:rPr lang="tr-TR" sz="1600" dirty="0" err="1"/>
              <a:t>Pandemi</a:t>
            </a: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D27767B-5F9A-49DA-9BDE-D1601F11C2B7}"/>
              </a:ext>
            </a:extLst>
          </p:cNvPr>
          <p:cNvSpPr txBox="1"/>
          <p:nvPr/>
        </p:nvSpPr>
        <p:spPr>
          <a:xfrm>
            <a:off x="3101008" y="3602746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Bana ve sevdiklerime zarar gelecek.  Derslerimi düzeltemeyeceğim. </a:t>
            </a:r>
          </a:p>
          <a:p>
            <a:r>
              <a:rPr lang="tr-TR" sz="1600" dirty="0"/>
              <a:t>Hiçbir şey normale dönmeyecek.</a:t>
            </a:r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1205286-C91A-41F8-AB93-8307D1D904BC}"/>
              </a:ext>
            </a:extLst>
          </p:cNvPr>
          <p:cNvSpPr txBox="1"/>
          <p:nvPr/>
        </p:nvSpPr>
        <p:spPr>
          <a:xfrm>
            <a:off x="6758608" y="3627736"/>
            <a:ext cx="187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Kaygı</a:t>
            </a:r>
          </a:p>
          <a:p>
            <a:pPr algn="ctr"/>
            <a:r>
              <a:rPr lang="tr-TR" sz="1600" dirty="0"/>
              <a:t>Korku</a:t>
            </a:r>
          </a:p>
          <a:p>
            <a:pPr algn="ctr"/>
            <a:r>
              <a:rPr lang="tr-TR" sz="1600" dirty="0"/>
              <a:t>Çaresizlik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A8622C7-AD1D-45A4-B62D-03C609610953}"/>
              </a:ext>
            </a:extLst>
          </p:cNvPr>
          <p:cNvSpPr txBox="1"/>
          <p:nvPr/>
        </p:nvSpPr>
        <p:spPr>
          <a:xfrm>
            <a:off x="9401865" y="3589427"/>
            <a:ext cx="26631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Abartılı şekilde sürekli iletişime geçmek</a:t>
            </a:r>
          </a:p>
          <a:p>
            <a:r>
              <a:rPr lang="tr-TR" sz="1600" dirty="0"/>
              <a:t>Derslerine yoğunlaşamamak</a:t>
            </a:r>
          </a:p>
          <a:p>
            <a:r>
              <a:rPr lang="tr-TR" sz="1600" dirty="0"/>
              <a:t>İçe kapanmak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36292C6-1448-429F-B289-E0A0601F2698}"/>
              </a:ext>
            </a:extLst>
          </p:cNvPr>
          <p:cNvSpPr txBox="1"/>
          <p:nvPr/>
        </p:nvSpPr>
        <p:spPr>
          <a:xfrm>
            <a:off x="875747" y="5234710"/>
            <a:ext cx="138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  </a:t>
            </a:r>
            <a:r>
              <a:rPr lang="tr-TR" sz="1600" dirty="0" err="1"/>
              <a:t>Pandemi</a:t>
            </a:r>
            <a:endParaRPr lang="tr-TR" sz="1600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D127B9E-9F98-4CB2-8E92-D3C22579449E}"/>
              </a:ext>
            </a:extLst>
          </p:cNvPr>
          <p:cNvSpPr txBox="1"/>
          <p:nvPr/>
        </p:nvSpPr>
        <p:spPr>
          <a:xfrm>
            <a:off x="3132482" y="4765119"/>
            <a:ext cx="35515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Şu anda bütün dünya aynı süreçlerden geçiyor.</a:t>
            </a:r>
          </a:p>
          <a:p>
            <a:r>
              <a:rPr lang="tr-TR" sz="1600" dirty="0"/>
              <a:t>Tarihteki tüm salgınlar bitti bu da bitecek aşı çalışmaları sürüyor.</a:t>
            </a:r>
          </a:p>
          <a:p>
            <a:r>
              <a:rPr lang="tr-TR" sz="1600" dirty="0"/>
              <a:t>Sağlığımı korumak için gerekli önlemleri alıyorum. Bunun dışında olan şeyler benim kontrolümde değil.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4B48E0F-B1DB-4E35-B004-B372159645E1}"/>
              </a:ext>
            </a:extLst>
          </p:cNvPr>
          <p:cNvSpPr txBox="1"/>
          <p:nvPr/>
        </p:nvSpPr>
        <p:spPr>
          <a:xfrm>
            <a:off x="6928677" y="4986642"/>
            <a:ext cx="172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Umutlu</a:t>
            </a:r>
          </a:p>
          <a:p>
            <a:pPr algn="ctr"/>
            <a:r>
              <a:rPr lang="tr-TR" sz="1600" dirty="0"/>
              <a:t>Huzurlu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0ECC3CB-9CB9-4936-8A64-71530909BF44}"/>
              </a:ext>
            </a:extLst>
          </p:cNvPr>
          <p:cNvSpPr txBox="1"/>
          <p:nvPr/>
        </p:nvSpPr>
        <p:spPr>
          <a:xfrm>
            <a:off x="9401865" y="4986642"/>
            <a:ext cx="23925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Günlük aktivitelere devam edebilmek</a:t>
            </a:r>
          </a:p>
          <a:p>
            <a:r>
              <a:rPr lang="tr-TR" sz="1600" dirty="0"/>
              <a:t>Yeni hobiler edinmek</a:t>
            </a:r>
          </a:p>
          <a:p>
            <a:r>
              <a:rPr lang="tr-TR" sz="1600" dirty="0"/>
              <a:t>Derslere yoğunlaşmak</a:t>
            </a:r>
          </a:p>
          <a:p>
            <a:r>
              <a:rPr lang="tr-TR" sz="1600" dirty="0"/>
              <a:t>Zamanı verimli geçirmek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125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A9B98-18C4-429D-8317-B0DB8CB2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218" y="68850"/>
            <a:ext cx="9259957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+mn-lt"/>
              </a:rPr>
              <a:t>OLUMSUZ HİSSETTİĞİMİZ ANLARDA </a:t>
            </a:r>
            <a:br>
              <a:rPr lang="tr-TR" sz="3600" b="1" dirty="0">
                <a:latin typeface="+mn-lt"/>
              </a:rPr>
            </a:br>
            <a:r>
              <a:rPr lang="tr-TR" sz="3600" b="1" dirty="0">
                <a:latin typeface="+mn-lt"/>
              </a:rPr>
              <a:t>AŞAĞIDAKİLER İŞİMİZE YARAYABİLİR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FC97B9-F22D-4B2A-99BF-4A522291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397348"/>
            <a:ext cx="11194774" cy="5117963"/>
          </a:xfrm>
        </p:spPr>
        <p:txBody>
          <a:bodyPr/>
          <a:lstStyle/>
          <a:p>
            <a:r>
              <a:rPr lang="tr-TR" sz="2400" b="1" dirty="0"/>
              <a:t>Duyguları Belirlemek</a:t>
            </a:r>
          </a:p>
          <a:p>
            <a:pPr marL="0" indent="0">
              <a:buNone/>
            </a:pPr>
            <a:r>
              <a:rPr lang="tr-TR" sz="2000" dirty="0"/>
              <a:t>Aşağıdaki duygulardan hangisini hissediyorum?</a:t>
            </a:r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A437943-D140-4BD9-8D81-4367632D1AE3}"/>
              </a:ext>
            </a:extLst>
          </p:cNvPr>
          <p:cNvSpPr txBox="1"/>
          <p:nvPr/>
        </p:nvSpPr>
        <p:spPr>
          <a:xfrm>
            <a:off x="8022431" y="1394413"/>
            <a:ext cx="38117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b="1" dirty="0"/>
              <a:t>Düşünceleri Kaydetmek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Olumsuz düşünceleri mümkün olduğu kadar çabuk bir kenara yazmak genellikle işe yarar. Çünkü zaman geçtiğinde unutulma olasılıkları yüksektir. </a:t>
            </a:r>
          </a:p>
          <a:p>
            <a:pPr>
              <a:lnSpc>
                <a:spcPct val="150000"/>
              </a:lnSpc>
            </a:pPr>
            <a:r>
              <a:rPr lang="tr-TR" sz="2000" b="1" u="sng" dirty="0"/>
              <a:t>O anda aklımdan neler geçiyordu?</a:t>
            </a:r>
          </a:p>
          <a:p>
            <a:pPr>
              <a:lnSpc>
                <a:spcPct val="150000"/>
              </a:lnSpc>
            </a:pPr>
            <a:r>
              <a:rPr lang="tr-TR" sz="2000" b="1" u="sng" dirty="0"/>
              <a:t> O anda neredeydim?</a:t>
            </a:r>
          </a:p>
          <a:p>
            <a:pPr>
              <a:lnSpc>
                <a:spcPct val="150000"/>
              </a:lnSpc>
            </a:pPr>
            <a:r>
              <a:rPr lang="tr-TR" sz="2000" b="1" u="sng" dirty="0"/>
              <a:t> Kimin yanındaydım? </a:t>
            </a:r>
          </a:p>
          <a:p>
            <a:pPr>
              <a:lnSpc>
                <a:spcPct val="150000"/>
              </a:lnSpc>
            </a:pPr>
            <a:r>
              <a:rPr lang="tr-TR" sz="2000" b="1" u="sng" dirty="0"/>
              <a:t>Benim için ne ifade ediyor?</a:t>
            </a:r>
          </a:p>
          <a:p>
            <a:endParaRPr lang="tr-TR" b="1" u="sng" dirty="0"/>
          </a:p>
          <a:p>
            <a:endParaRPr lang="tr-TR" sz="2000" b="1" u="sng" dirty="0"/>
          </a:p>
          <a:p>
            <a:endParaRPr lang="tr-TR" sz="2000" b="1" u="sng" dirty="0"/>
          </a:p>
        </p:txBody>
      </p:sp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CEDB6F6F-E2EF-4D80-ABD0-0EB6BDDD3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-1630" b="26440"/>
          <a:stretch/>
        </p:blipFill>
        <p:spPr>
          <a:xfrm>
            <a:off x="119269" y="2279374"/>
            <a:ext cx="7472594" cy="42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4CFA42-3BA1-4F2F-91A4-A76093F9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50" y="644577"/>
            <a:ext cx="9879766" cy="556884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tr-TR" sz="3000" b="1" dirty="0"/>
              <a:t>Sorgulamak</a:t>
            </a:r>
          </a:p>
          <a:p>
            <a:pPr marL="0" indent="0">
              <a:buNone/>
            </a:pPr>
            <a:r>
              <a:rPr lang="tr-TR" sz="2200" dirty="0"/>
              <a:t>Düşüncelerin gerçekçiliğini sorgulama aşamasıdır </a:t>
            </a:r>
          </a:p>
          <a:p>
            <a:pPr marL="0" indent="0">
              <a:buNone/>
            </a:pPr>
            <a:r>
              <a:rPr lang="tr-TR" sz="2200" b="1" u="sng" dirty="0"/>
              <a:t>“Bu düşündüklerim ne kadar gerçekçi?” </a:t>
            </a:r>
          </a:p>
          <a:p>
            <a:pPr marL="0" indent="0">
              <a:buNone/>
            </a:pPr>
            <a:r>
              <a:rPr lang="tr-TR" sz="2200" b="1" u="sng" dirty="0"/>
              <a:t>“Böyle düşünmek bana ne katıyor?” </a:t>
            </a:r>
          </a:p>
          <a:p>
            <a:pPr marL="0" indent="0">
              <a:buNone/>
            </a:pPr>
            <a:r>
              <a:rPr lang="tr-TR" sz="2200" b="1" u="sng" dirty="0"/>
              <a:t>“Bana yararlı düşünceler mi yoksa daha olumsuz </a:t>
            </a:r>
          </a:p>
          <a:p>
            <a:pPr marL="0" indent="0">
              <a:buNone/>
            </a:pPr>
            <a:r>
              <a:rPr lang="tr-TR" sz="2200" b="1" u="sng" dirty="0"/>
              <a:t>hissetmeme mi yol açıyorlar?”</a:t>
            </a:r>
          </a:p>
          <a:p>
            <a:pPr marL="0" indent="0">
              <a:buNone/>
            </a:pPr>
            <a:endParaRPr lang="tr-TR" sz="2000" b="1" u="sng" dirty="0"/>
          </a:p>
          <a:p>
            <a:pPr marL="342900" indent="-342900"/>
            <a:r>
              <a:rPr lang="tr-TR" sz="3000" b="1" dirty="0"/>
              <a:t>Alternatif Düşünceler Geliştirmek</a:t>
            </a:r>
          </a:p>
          <a:p>
            <a:pPr marL="0" indent="0">
              <a:buNone/>
            </a:pPr>
            <a:r>
              <a:rPr lang="tr-TR" sz="2200" dirty="0"/>
              <a:t>Daha gerçekçi, yararlı ve duruma uygun düşünceler bulmak. </a:t>
            </a:r>
          </a:p>
          <a:p>
            <a:pPr marL="0" indent="0">
              <a:buNone/>
            </a:pPr>
            <a:r>
              <a:rPr lang="tr-TR" sz="2200" b="1" u="sng" dirty="0"/>
              <a:t>“Daha keyifli olduğum bir anda ne düşünürdüm?” </a:t>
            </a:r>
          </a:p>
          <a:p>
            <a:pPr marL="0" indent="0">
              <a:buNone/>
            </a:pPr>
            <a:r>
              <a:rPr lang="tr-TR" sz="2200" b="1" u="sng" dirty="0"/>
              <a:t>“Güvendiğim bir arkadaşıma bu düşüncemi söylesem bana ne derdi?” </a:t>
            </a:r>
          </a:p>
          <a:p>
            <a:pPr marL="0" indent="0">
              <a:buNone/>
            </a:pPr>
            <a:r>
              <a:rPr lang="tr-TR" sz="2200" b="1" u="sng" dirty="0"/>
              <a:t>“Aynı şeyi sevdiğim bir arkadaşım bana anlatsa ona ne derdim?”</a:t>
            </a:r>
          </a:p>
          <a:p>
            <a:pPr marL="0" indent="0">
              <a:buNone/>
            </a:pPr>
            <a:r>
              <a:rPr lang="tr-TR" sz="2200" b="1" u="sng" dirty="0"/>
              <a:t> “Ne tür düşünce hataları yapıyorum?”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70301C7-CADC-4AA7-A18A-5E0CDF64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08" y="839447"/>
            <a:ext cx="2099873" cy="2099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00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535</Words>
  <Application>Microsoft Office PowerPoint</Application>
  <PresentationFormat>Geniş ekran</PresentationFormat>
  <Paragraphs>90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SALGIN DÖNEMİNDE PSİKOLOJİK SAĞLAMLILIK İÇİN BİLİNMESİ GEREKENLER</vt:lpstr>
      <vt:lpstr>PowerPoint Sunusu</vt:lpstr>
      <vt:lpstr>2. COVİD-19 HASTALIĞINDAN KORUNMA YÖNTEMLERİNİ ÖĞRENMEK </vt:lpstr>
      <vt:lpstr>PowerPoint Sunusu</vt:lpstr>
      <vt:lpstr>3. DUYGULARIMIZIN  FARKINDA OLMAK</vt:lpstr>
      <vt:lpstr>4. GÜÇLÜ VE ZAYIF YANLARIMIZIN LİSTESİNİ YAPMAK </vt:lpstr>
      <vt:lpstr>5.DUYGU-DÜŞÜNCE-DAVRANIŞ  ÖRÜNTÜSÜNÜN FARKINDA OLMAK</vt:lpstr>
      <vt:lpstr>OLUMSUZ HİSSETTİĞİMİZ ANLARDA  AŞAĞIDAKİLER İŞİMİZE YARAYABİLİR</vt:lpstr>
      <vt:lpstr>PowerPoint Sunusu</vt:lpstr>
      <vt:lpstr>PowerPoint Sunusu</vt:lpstr>
      <vt:lpstr>6. GÜNLÜK AMAÇLAR BELİRLEMEK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SALGIN DÖNEMİNDE PSİKOLOJİK SAĞLAMLILIK İÇİN BİLİNMESİ GEREKENLER</dc:title>
  <dc:creator>cansun öztürk</dc:creator>
  <cp:lastModifiedBy>RHB-BTKN</cp:lastModifiedBy>
  <cp:revision>40</cp:revision>
  <dcterms:created xsi:type="dcterms:W3CDTF">2020-04-11T09:38:00Z</dcterms:created>
  <dcterms:modified xsi:type="dcterms:W3CDTF">2020-11-12T09:03:43Z</dcterms:modified>
</cp:coreProperties>
</file>